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11088832" r:id="rId4"/>
    <p:sldId id="11089009" r:id="rId6"/>
    <p:sldId id="11088865" r:id="rId7"/>
    <p:sldId id="11088978" r:id="rId8"/>
    <p:sldId id="11089008" r:id="rId9"/>
    <p:sldId id="11088916" r:id="rId10"/>
    <p:sldId id="11088988" r:id="rId11"/>
    <p:sldId id="11088990" r:id="rId12"/>
    <p:sldId id="11089031" r:id="rId13"/>
    <p:sldId id="11088996" r:id="rId14"/>
    <p:sldId id="11089010" r:id="rId15"/>
    <p:sldId id="11088969" r:id="rId16"/>
    <p:sldId id="11089034" r:id="rId17"/>
    <p:sldId id="11089039" r:id="rId18"/>
    <p:sldId id="11088955" r:id="rId19"/>
    <p:sldId id="11089040" r:id="rId20"/>
    <p:sldId id="11089042" r:id="rId21"/>
    <p:sldId id="11089048" r:id="rId22"/>
    <p:sldId id="11089043" r:id="rId23"/>
    <p:sldId id="11089044" r:id="rId24"/>
    <p:sldId id="11089045" r:id="rId25"/>
    <p:sldId id="11089041" r:id="rId26"/>
    <p:sldId id="1108895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6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31"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C2F70-D2B0-4AA4-A0C2-7BA2997BBF3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6280-EC59-41E3-9A2D-5CC04DE63C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大数据体系的建模</a:t>
            </a:r>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大数据体系的建模</a:t>
            </a:r>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7A6280-EC59-41E3-9A2D-5CC04DE63C2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emf"/><Relationship Id="rId4" Type="http://schemas.openxmlformats.org/officeDocument/2006/relationships/slide" Target="../slides/slide15.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727354" y="368941"/>
            <a:ext cx="2092113" cy="252307"/>
          </a:xfrm>
          <a:prstGeom prst="rect">
            <a:avLst/>
          </a:prstGeom>
        </p:spPr>
      </p:pic>
      <p:sp>
        <p:nvSpPr>
          <p:cNvPr id="6" name="矩形 5"/>
          <p:cNvSpPr/>
          <p:nvPr userDrawn="1"/>
        </p:nvSpPr>
        <p:spPr>
          <a:xfrm>
            <a:off x="364146" y="379678"/>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7" name="标题文本"/>
          <p:cNvSpPr txBox="1">
            <a:spLocks noGrp="1"/>
          </p:cNvSpPr>
          <p:nvPr>
            <p:ph type="title" hasCustomPrompt="1"/>
          </p:nvPr>
        </p:nvSpPr>
        <p:spPr>
          <a:xfrm>
            <a:off x="479505" y="289779"/>
            <a:ext cx="9058943" cy="410633"/>
          </a:xfrm>
          <a:prstGeom prst="rect">
            <a:avLst/>
          </a:prstGeom>
        </p:spPr>
        <p:txBody>
          <a:bodyPr/>
          <a:lstStyle>
            <a:lvl1pPr algn="l">
              <a:defRPr sz="2665" b="1">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3" name="文本框 12"/>
          <p:cNvSpPr txBox="1"/>
          <p:nvPr userDrawn="1"/>
        </p:nvSpPr>
        <p:spPr>
          <a:xfrm>
            <a:off x="11614369" y="6373606"/>
            <a:ext cx="324341"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latin typeface="等线" panose="02010600030101010101" pitchFamily="2" charset="-122"/>
                <a:ea typeface="等线" panose="02010600030101010101" pitchFamily="2" charset="-122"/>
              </a:rPr>
            </a:fld>
            <a:endParaRPr kumimoji="0" lang="zh-CN" altLang="en-US" sz="1200" b="0" i="0" u="none" strike="noStrike" cap="none" spc="0" normalizeH="0" baseline="0" dirty="0">
              <a:ln>
                <a:noFill/>
              </a:ln>
              <a:solidFill>
                <a:srgbClr val="006EB3"/>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5" name="文本框 14"/>
          <p:cNvSpPr txBox="1"/>
          <p:nvPr userDrawn="1"/>
        </p:nvSpPr>
        <p:spPr>
          <a:xfrm>
            <a:off x="369060" y="640985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l"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err="1">
                <a:solidFill>
                  <a:schemeClr val="tx1">
                    <a:lumMod val="65000"/>
                    <a:lumOff val="35000"/>
                  </a:schemeClr>
                </a:solidFill>
                <a:latin typeface="等线" panose="02010600030101010101" pitchFamily="2" charset="-122"/>
                <a:ea typeface="等线" panose="02010600030101010101" pitchFamily="2" charset="-122"/>
              </a:rPr>
              <a:t>SmartMore</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与副标题 2">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9" name="文本框 8"/>
          <p:cNvSpPr txBox="1"/>
          <p:nvPr userDrawn="1"/>
        </p:nvSpPr>
        <p:spPr>
          <a:xfrm>
            <a:off x="11495126" y="6436236"/>
            <a:ext cx="324341"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latin typeface="等线" panose="02010600030101010101" pitchFamily="2" charset="-122"/>
                <a:ea typeface="等线" panose="02010600030101010101" pitchFamily="2" charset="-122"/>
              </a:rPr>
            </a:fld>
            <a:endParaRPr kumimoji="0" lang="zh-CN" altLang="en-US" sz="1200" b="0" i="0" u="none" strike="noStrike" cap="none" spc="0" normalizeH="0" baseline="0" dirty="0">
              <a:ln>
                <a:noFill/>
              </a:ln>
              <a:solidFill>
                <a:srgbClr val="006EB3"/>
              </a:solidFill>
              <a:effectLst/>
              <a:uFillTx/>
              <a:latin typeface="等线" panose="02010600030101010101" pitchFamily="2" charset="-122"/>
              <a:ea typeface="等线" panose="02010600030101010101" pitchFamily="2" charset="-122"/>
              <a:cs typeface="Helvetica Neue Medium"/>
              <a:sym typeface="Helvetica Neue Medium"/>
            </a:endParaRPr>
          </a:p>
        </p:txBody>
      </p:sp>
      <p:pic>
        <p:nvPicPr>
          <p:cNvPr id="11" name="图片 10">
            <a:hlinkClick r:id="rId4" action="ppaction://hlinksldjump"/>
          </p:cNvPr>
          <p:cNvPicPr>
            <a:picLocks noChangeAspect="1"/>
          </p:cNvPicPr>
          <p:nvPr userDrawn="1"/>
        </p:nvPicPr>
        <p:blipFill>
          <a:blip r:embed="rId5"/>
          <a:stretch>
            <a:fillRect/>
          </a:stretch>
        </p:blipFill>
        <p:spPr>
          <a:xfrm>
            <a:off x="10861550" y="6442084"/>
            <a:ext cx="516264" cy="309758"/>
          </a:xfrm>
          <a:prstGeom prst="rect">
            <a:avLst/>
          </a:prstGeom>
        </p:spPr>
      </p:pic>
      <p:sp>
        <p:nvSpPr>
          <p:cNvPr id="10" name="矩形 9"/>
          <p:cNvSpPr/>
          <p:nvPr userDrawn="1"/>
        </p:nvSpPr>
        <p:spPr>
          <a:xfrm>
            <a:off x="292308" y="181527"/>
            <a:ext cx="80225" cy="410633"/>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727354" y="368941"/>
            <a:ext cx="2092113" cy="252307"/>
          </a:xfrm>
          <a:prstGeom prst="rect">
            <a:avLst/>
          </a:prstGeom>
        </p:spPr>
      </p:pic>
      <p:sp>
        <p:nvSpPr>
          <p:cNvPr id="6" name="矩形 5"/>
          <p:cNvSpPr/>
          <p:nvPr userDrawn="1"/>
        </p:nvSpPr>
        <p:spPr>
          <a:xfrm>
            <a:off x="364146" y="379678"/>
            <a:ext cx="60959" cy="230832"/>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7" name="标题文本"/>
          <p:cNvSpPr txBox="1">
            <a:spLocks noGrp="1"/>
          </p:cNvSpPr>
          <p:nvPr>
            <p:ph type="title" hasCustomPrompt="1"/>
          </p:nvPr>
        </p:nvSpPr>
        <p:spPr>
          <a:xfrm>
            <a:off x="479505" y="289779"/>
            <a:ext cx="9058943" cy="410633"/>
          </a:xfrm>
          <a:prstGeom prst="rect">
            <a:avLst/>
          </a:prstGeom>
        </p:spPr>
        <p:txBody>
          <a:bodyPr/>
          <a:lstStyle>
            <a:lvl1pPr algn="l">
              <a:defRPr sz="2665" b="1">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3" name="文本框 12"/>
          <p:cNvSpPr txBox="1"/>
          <p:nvPr userDrawn="1"/>
        </p:nvSpPr>
        <p:spPr>
          <a:xfrm>
            <a:off x="11614369" y="6373606"/>
            <a:ext cx="324341"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latin typeface="等线" panose="02010600030101010101" pitchFamily="2" charset="-122"/>
                <a:ea typeface="等线" panose="02010600030101010101" pitchFamily="2" charset="-122"/>
              </a:rPr>
            </a:fld>
            <a:endParaRPr kumimoji="0" lang="zh-CN" altLang="en-US" sz="1200" b="0" i="0" u="none" strike="noStrike" cap="none" spc="0" normalizeH="0" baseline="0" dirty="0">
              <a:ln>
                <a:noFill/>
              </a:ln>
              <a:solidFill>
                <a:srgbClr val="006EB3"/>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15" name="文本框 14"/>
          <p:cNvSpPr txBox="1"/>
          <p:nvPr userDrawn="1"/>
        </p:nvSpPr>
        <p:spPr>
          <a:xfrm>
            <a:off x="369060" y="640985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l"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err="1">
                <a:solidFill>
                  <a:schemeClr val="tx1">
                    <a:lumMod val="65000"/>
                    <a:lumOff val="35000"/>
                  </a:schemeClr>
                </a:solidFill>
                <a:latin typeface="等线" panose="02010600030101010101" pitchFamily="2" charset="-122"/>
                <a:ea typeface="等线" panose="02010600030101010101" pitchFamily="2" charset="-122"/>
              </a:rPr>
              <a:t>SmartMore</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标题与副标题 2">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照片 - 垂直">
    <p:bg>
      <p:bgPr>
        <a:noFill/>
        <a:effectLst/>
      </p:bgPr>
    </p:bg>
    <p:spTree>
      <p:nvGrpSpPr>
        <p:cNvPr id="1" name=""/>
        <p:cNvGrpSpPr/>
        <p:nvPr/>
      </p:nvGrpSpPr>
      <p:grpSpPr>
        <a:xfrm>
          <a:off x="0" y="0"/>
          <a:ext cx="0" cy="0"/>
          <a:chOff x="0" y="0"/>
          <a:chExt cx="0" cy="0"/>
        </a:xfrm>
      </p:grpSpPr>
      <p:pic>
        <p:nvPicPr>
          <p:cNvPr id="2" name="图片 1" descr="D:\工作文件-2020.03.02\ppt美化-20200305\ppt封面2-05.pngppt封面2-05"/>
          <p:cNvPicPr>
            <a:picLocks noChangeAspect="1"/>
          </p:cNvPicPr>
          <p:nvPr userDrawn="1"/>
        </p:nvPicPr>
        <p:blipFill>
          <a:blip r:embed="rId2"/>
          <a:srcRect/>
          <a:stretch>
            <a:fillRect/>
          </a:stretch>
        </p:blipFill>
        <p:spPr>
          <a:xfrm>
            <a:off x="-1322" y="159"/>
            <a:ext cx="12196233" cy="6859200"/>
          </a:xfrm>
          <a:prstGeom prst="rect">
            <a:avLst/>
          </a:prstGeom>
        </p:spPr>
      </p:pic>
      <p:pic>
        <p:nvPicPr>
          <p:cNvPr id="3" name="图片 2" descr="7d7e46812f16b0a79955120196f1d00"/>
          <p:cNvPicPr>
            <a:picLocks noChangeAspect="1"/>
          </p:cNvPicPr>
          <p:nvPr userDrawn="1"/>
        </p:nvPicPr>
        <p:blipFill>
          <a:blip r:embed="rId3"/>
          <a:stretch>
            <a:fillRect/>
          </a:stretch>
        </p:blipFill>
        <p:spPr>
          <a:xfrm>
            <a:off x="9942653" y="263931"/>
            <a:ext cx="1876814" cy="226342"/>
          </a:xfrm>
          <a:prstGeom prst="rect">
            <a:avLst/>
          </a:prstGeom>
        </p:spPr>
      </p:pic>
      <p:sp>
        <p:nvSpPr>
          <p:cNvPr id="7" name="标题文本"/>
          <p:cNvSpPr txBox="1">
            <a:spLocks noGrp="1"/>
          </p:cNvSpPr>
          <p:nvPr>
            <p:ph type="title" hasCustomPrompt="1"/>
          </p:nvPr>
        </p:nvSpPr>
        <p:spPr>
          <a:xfrm>
            <a:off x="479505" y="174032"/>
            <a:ext cx="9058943" cy="410633"/>
          </a:xfrm>
          <a:prstGeom prst="rect">
            <a:avLst/>
          </a:prstGeom>
        </p:spPr>
        <p:txBody>
          <a:bodyPr/>
          <a:lstStyle>
            <a:lvl1pPr algn="l">
              <a:defRPr sz="2800" b="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dirty="0" err="1"/>
              <a:t>标题文本</a:t>
            </a:r>
            <a:endParaRPr dirty="0"/>
          </a:p>
        </p:txBody>
      </p:sp>
      <p:sp>
        <p:nvSpPr>
          <p:cNvPr id="15" name="文本框 14"/>
          <p:cNvSpPr txBox="1"/>
          <p:nvPr userDrawn="1"/>
        </p:nvSpPr>
        <p:spPr>
          <a:xfrm>
            <a:off x="364146" y="6472485"/>
            <a:ext cx="2259165" cy="259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r" defTabSz="1100455"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sym typeface="Helvetica Neue Medium"/>
              </a:rPr>
              <a:t>© 2020 </a:t>
            </a:r>
            <a:r>
              <a:rPr lang="en-US" altLang="zh-CN" sz="800" dirty="0">
                <a:solidFill>
                  <a:schemeClr val="tx1">
                    <a:lumMod val="65000"/>
                    <a:lumOff val="35000"/>
                  </a:schemeClr>
                </a:solidFill>
                <a:latin typeface="等线" panose="02010600030101010101" pitchFamily="2" charset="-122"/>
                <a:ea typeface="等线" panose="02010600030101010101" pitchFamily="2" charset="-122"/>
              </a:rPr>
              <a:t>SmartMore Co., Ltd. All rights reserved.</a:t>
            </a:r>
            <a:endParaRPr kumimoji="0" lang="zh-CN" altLang="en-US" sz="800" b="0" i="0" u="none" strike="noStrike" cap="none" spc="0" normalizeH="0" baseline="0" dirty="0">
              <a:ln>
                <a:noFill/>
              </a:ln>
              <a:solidFill>
                <a:schemeClr val="tx1">
                  <a:lumMod val="65000"/>
                  <a:lumOff val="35000"/>
                </a:schemeClr>
              </a:solidFill>
              <a:effectLst/>
              <a:uFillTx/>
              <a:latin typeface="等线" panose="02010600030101010101" pitchFamily="2" charset="-122"/>
              <a:ea typeface="等线" panose="02010600030101010101" pitchFamily="2" charset="-122"/>
              <a:cs typeface="Helvetica Neue Medium"/>
              <a:sym typeface="Helvetica Neue Medium"/>
            </a:endParaRPr>
          </a:p>
        </p:txBody>
      </p:sp>
      <p:sp>
        <p:nvSpPr>
          <p:cNvPr id="9" name="文本框 8"/>
          <p:cNvSpPr txBox="1"/>
          <p:nvPr userDrawn="1"/>
        </p:nvSpPr>
        <p:spPr>
          <a:xfrm>
            <a:off x="11495126" y="6436236"/>
            <a:ext cx="324341" cy="3214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67733" tIns="67733" rIns="67733" bIns="67733" numCol="1" spcCol="38100" rtlCol="0" anchor="ctr">
            <a:spAutoFit/>
          </a:bodyPr>
          <a:lstStyle/>
          <a:p>
            <a:pPr marL="0" marR="0" indent="0" algn="ctr" defTabSz="1100455" rtl="0" fontAlgn="auto" latinLnBrk="0" hangingPunct="0">
              <a:lnSpc>
                <a:spcPct val="100000"/>
              </a:lnSpc>
              <a:spcBef>
                <a:spcPts val="0"/>
              </a:spcBef>
              <a:spcAft>
                <a:spcPts val="0"/>
              </a:spcAft>
              <a:buClrTx/>
              <a:buSzTx/>
              <a:buFontTx/>
              <a:buNone/>
            </a:pPr>
            <a:fld id="{86CB4B4D-7CA3-9044-876B-883B54F8677D}" type="slidenum">
              <a:rPr lang="en-US" altLang="zh-CN" sz="1200" smtClean="0">
                <a:solidFill>
                  <a:srgbClr val="006EB3"/>
                </a:solidFill>
                <a:latin typeface="等线" panose="02010600030101010101" pitchFamily="2" charset="-122"/>
                <a:ea typeface="等线" panose="02010600030101010101" pitchFamily="2" charset="-122"/>
              </a:rPr>
            </a:fld>
            <a:endParaRPr kumimoji="0" lang="zh-CN" altLang="en-US" sz="1200" b="0" i="0" u="none" strike="noStrike" cap="none" spc="0" normalizeH="0" baseline="0" dirty="0">
              <a:ln>
                <a:noFill/>
              </a:ln>
              <a:solidFill>
                <a:srgbClr val="006EB3"/>
              </a:solidFill>
              <a:effectLst/>
              <a:uFillTx/>
              <a:latin typeface="等线" panose="02010600030101010101" pitchFamily="2" charset="-122"/>
              <a:ea typeface="等线" panose="02010600030101010101" pitchFamily="2" charset="-122"/>
              <a:cs typeface="Helvetica Neue Medium"/>
              <a:sym typeface="Helvetica Neue Medium"/>
            </a:endParaRPr>
          </a:p>
        </p:txBody>
      </p:sp>
      <p:pic>
        <p:nvPicPr>
          <p:cNvPr id="11" name="图片 10">
            <a:hlinkClick r:id="" action="ppaction://noaction"/>
          </p:cNvPr>
          <p:cNvPicPr>
            <a:picLocks noChangeAspect="1"/>
          </p:cNvPicPr>
          <p:nvPr userDrawn="1"/>
        </p:nvPicPr>
        <p:blipFill>
          <a:blip r:embed="rId4"/>
          <a:stretch>
            <a:fillRect/>
          </a:stretch>
        </p:blipFill>
        <p:spPr>
          <a:xfrm>
            <a:off x="10861550" y="6442084"/>
            <a:ext cx="516264" cy="309758"/>
          </a:xfrm>
          <a:prstGeom prst="rect">
            <a:avLst/>
          </a:prstGeom>
        </p:spPr>
      </p:pic>
      <p:sp>
        <p:nvSpPr>
          <p:cNvPr id="10" name="矩形 9"/>
          <p:cNvSpPr/>
          <p:nvPr userDrawn="1"/>
        </p:nvSpPr>
        <p:spPr>
          <a:xfrm>
            <a:off x="292308" y="181527"/>
            <a:ext cx="80225" cy="410633"/>
          </a:xfrm>
          <a:prstGeom prst="rect">
            <a:avLst/>
          </a:prstGeom>
          <a:solidFill>
            <a:srgbClr val="006EB3"/>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a:spAutoFit/>
          </a:bodyPr>
          <a:lstStyle/>
          <a:p>
            <a:pPr marL="0" marR="0" indent="0" algn="ctr" defTabSz="1100455" rtl="0" fontAlgn="auto" latinLnBrk="0" hangingPunct="0">
              <a:lnSpc>
                <a:spcPct val="100000"/>
              </a:lnSpc>
              <a:spcBef>
                <a:spcPts val="0"/>
              </a:spcBef>
              <a:spcAft>
                <a:spcPts val="0"/>
              </a:spcAft>
              <a:buClrTx/>
              <a:buSzTx/>
              <a:buFontTx/>
              <a:buNone/>
            </a:pPr>
            <a:endParaRPr kumimoji="0" lang="zh-CN" altLang="en-US" sz="1500" b="0" i="0" u="none" strike="noStrike" cap="none" spc="0" normalizeH="0" baseline="0">
              <a:ln>
                <a:noFill/>
              </a:ln>
              <a:solidFill>
                <a:srgbClr val="000000"/>
              </a:solidFill>
              <a:effectLst/>
              <a:uFillTx/>
              <a:latin typeface="等线" panose="02010600030101010101" pitchFamily="2" charset="-122"/>
              <a:ea typeface="等线" panose="02010600030101010101" pitchFamily="2" charset="-122"/>
              <a:cs typeface="Helvetica Neue Medium"/>
              <a:sym typeface="Helvetica Neue Medium"/>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F048393-C34A-4F9A-9819-2D63B711C28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043911-33CE-4953-B13F-70245594CB3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48393-C34A-4F9A-9819-2D63B711C28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43911-33CE-4953-B13F-70245594CB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48393-C34A-4F9A-9819-2D63B711C28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43911-33CE-4953-B13F-70245594CB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openxmlformats.org/officeDocument/2006/relationships/tags" Target="../tags/tag6.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hyperlink" Target="mailto:sales@smartmore.com" TargetMode="External"/><Relationship Id="rId1" Type="http://schemas.openxmlformats.org/officeDocument/2006/relationships/hyperlink" Target="http://www.smartmore.com/" TargetMode="Externa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microsoft.com/office/2007/relationships/hdphoto" Target="../media/image18.wdp"/><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27.png"/><Relationship Id="rId8" Type="http://schemas.microsoft.com/office/2007/relationships/hdphoto" Target="../media/image26.wdp"/><Relationship Id="rId7" Type="http://schemas.openxmlformats.org/officeDocument/2006/relationships/image" Target="../media/image25.png"/><Relationship Id="rId6" Type="http://schemas.microsoft.com/office/2007/relationships/hdphoto" Target="../media/image24.wdp"/><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microsoft.com/office/2007/relationships/hdphoto" Target="../media/image20.wdp"/><Relationship Id="rId12" Type="http://schemas.openxmlformats.org/officeDocument/2006/relationships/notesSlide" Target="../notesSlides/notesSlide2.xml"/><Relationship Id="rId11" Type="http://schemas.openxmlformats.org/officeDocument/2006/relationships/slideLayout" Target="../slideLayouts/slideLayout13.xml"/><Relationship Id="rId10" Type="http://schemas.openxmlformats.org/officeDocument/2006/relationships/image" Target="../media/image28.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9.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0" y="0"/>
            <a:ext cx="12192000" cy="6858000"/>
          </a:xfrm>
          <a:prstGeom prst="rect">
            <a:avLst/>
          </a:prstGeom>
          <a:ln>
            <a:solidFill>
              <a:schemeClr val="accent2"/>
            </a:solidFill>
          </a:ln>
        </p:spPr>
      </p:pic>
      <p:sp>
        <p:nvSpPr>
          <p:cNvPr id="16" name="矩形 15"/>
          <p:cNvSpPr/>
          <p:nvPr/>
        </p:nvSpPr>
        <p:spPr>
          <a:xfrm>
            <a:off x="0" y="-1"/>
            <a:ext cx="12192000" cy="6857999"/>
          </a:xfrm>
          <a:prstGeom prst="rect">
            <a:avLst/>
          </a:prstGeom>
          <a:solidFill>
            <a:schemeClr val="tx1">
              <a:lumMod val="85000"/>
              <a:lumOff val="1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zh-CN" altLang="en-US" sz="1200" dirty="0">
              <a:latin typeface="Arial" panose="020B0604020202020204" pitchFamily="34" charset="0"/>
              <a:ea typeface="黑体" panose="02010609060101010101" pitchFamily="49" charset="-122"/>
              <a:cs typeface="Arial" panose="020B0604020202020204" pitchFamily="34" charset="0"/>
            </a:endParaRPr>
          </a:p>
        </p:txBody>
      </p:sp>
      <p:grpSp>
        <p:nvGrpSpPr>
          <p:cNvPr id="17" name="组合 16"/>
          <p:cNvGrpSpPr/>
          <p:nvPr/>
        </p:nvGrpSpPr>
        <p:grpSpPr>
          <a:xfrm>
            <a:off x="0" y="439914"/>
            <a:ext cx="10885537" cy="2989084"/>
            <a:chOff x="177" y="894940"/>
            <a:chExt cx="10885537" cy="2989084"/>
          </a:xfrm>
        </p:grpSpPr>
        <p:grpSp>
          <p:nvGrpSpPr>
            <p:cNvPr id="18" name="Group 34"/>
            <p:cNvGrpSpPr/>
            <p:nvPr/>
          </p:nvGrpSpPr>
          <p:grpSpPr>
            <a:xfrm>
              <a:off x="177" y="894940"/>
              <a:ext cx="935973" cy="2988440"/>
              <a:chOff x="0" y="1368000"/>
              <a:chExt cx="936000" cy="3600000"/>
            </a:xfrm>
          </p:grpSpPr>
          <p:sp>
            <p:nvSpPr>
              <p:cNvPr id="19" name="Rectangle 35"/>
              <p:cNvSpPr/>
              <p:nvPr userDrawn="1"/>
            </p:nvSpPr>
            <p:spPr bwMode="gray">
              <a:xfrm>
                <a:off x="0" y="1368000"/>
                <a:ext cx="234000" cy="3600000"/>
              </a:xfrm>
              <a:prstGeom prst="rect">
                <a:avLst/>
              </a:prstGeom>
              <a:solidFill>
                <a:schemeClr val="accent2">
                  <a:alpha val="60000"/>
                </a:schemeClr>
              </a:solidFill>
              <a:ln w="6350" algn="ctr">
                <a:noFill/>
                <a:miter lim="800000"/>
              </a:ln>
            </p:spPr>
            <p:txBody>
              <a:bodyPr lIns="89997" tIns="71997" rIns="89997" bIns="71997" rtlCol="0" anchor="ctr"/>
              <a:lstStyle/>
              <a:p>
                <a:pPr algn="ctr" defTabSz="1452245" fontAlgn="base">
                  <a:spcBef>
                    <a:spcPct val="50000"/>
                  </a:spcBef>
                  <a:spcAft>
                    <a:spcPct val="0"/>
                  </a:spcAft>
                  <a:buClr>
                    <a:srgbClr val="F0AB00"/>
                  </a:buClr>
                  <a:buSzPct val="80000"/>
                  <a:defRPr/>
                </a:pPr>
                <a:endParaRPr lang="en-US" sz="2000" kern="0" dirty="0" err="1">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20" name="Rectangle 36"/>
              <p:cNvSpPr/>
              <p:nvPr userDrawn="1"/>
            </p:nvSpPr>
            <p:spPr bwMode="gray">
              <a:xfrm>
                <a:off x="234000" y="1368000"/>
                <a:ext cx="234000" cy="3600000"/>
              </a:xfrm>
              <a:prstGeom prst="rect">
                <a:avLst/>
              </a:prstGeom>
              <a:solidFill>
                <a:schemeClr val="accent2">
                  <a:alpha val="70000"/>
                </a:schemeClr>
              </a:solidFill>
              <a:ln w="6350" algn="ctr">
                <a:noFill/>
                <a:miter lim="800000"/>
              </a:ln>
            </p:spPr>
            <p:txBody>
              <a:bodyPr lIns="89997" tIns="71997" rIns="89997" bIns="71997" rtlCol="0" anchor="ctr"/>
              <a:lstStyle/>
              <a:p>
                <a:pPr algn="ctr" defTabSz="1452245" fontAlgn="base">
                  <a:spcBef>
                    <a:spcPct val="50000"/>
                  </a:spcBef>
                  <a:spcAft>
                    <a:spcPct val="0"/>
                  </a:spcAft>
                  <a:buClr>
                    <a:srgbClr val="F0AB00"/>
                  </a:buClr>
                  <a:buSzPct val="80000"/>
                  <a:defRPr/>
                </a:pPr>
                <a:endParaRPr lang="en-US" sz="2000" kern="0" dirty="0" err="1">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21" name="Rectangle 37"/>
              <p:cNvSpPr/>
              <p:nvPr userDrawn="1"/>
            </p:nvSpPr>
            <p:spPr bwMode="gray">
              <a:xfrm>
                <a:off x="468000" y="1368000"/>
                <a:ext cx="234000" cy="3600000"/>
              </a:xfrm>
              <a:prstGeom prst="rect">
                <a:avLst/>
              </a:prstGeom>
              <a:solidFill>
                <a:schemeClr val="accent2">
                  <a:alpha val="80000"/>
                </a:schemeClr>
              </a:solidFill>
              <a:ln w="6350" algn="ctr">
                <a:noFill/>
                <a:miter lim="800000"/>
              </a:ln>
            </p:spPr>
            <p:txBody>
              <a:bodyPr lIns="89997" tIns="71997" rIns="89997" bIns="71997" rtlCol="0" anchor="ctr"/>
              <a:lstStyle/>
              <a:p>
                <a:pPr algn="ctr" defTabSz="1452245" fontAlgn="base">
                  <a:spcBef>
                    <a:spcPct val="50000"/>
                  </a:spcBef>
                  <a:spcAft>
                    <a:spcPct val="0"/>
                  </a:spcAft>
                  <a:buClr>
                    <a:srgbClr val="F0AB00"/>
                  </a:buClr>
                  <a:buSzPct val="80000"/>
                  <a:defRPr/>
                </a:pPr>
                <a:endParaRPr lang="en-US" sz="2000" kern="0" dirty="0" err="1">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22" name="Rectangle 38"/>
              <p:cNvSpPr/>
              <p:nvPr userDrawn="1"/>
            </p:nvSpPr>
            <p:spPr bwMode="gray">
              <a:xfrm>
                <a:off x="702000" y="1368000"/>
                <a:ext cx="234000" cy="3600000"/>
              </a:xfrm>
              <a:prstGeom prst="rect">
                <a:avLst/>
              </a:prstGeom>
              <a:solidFill>
                <a:schemeClr val="accent2"/>
              </a:solidFill>
              <a:ln w="6350" algn="ctr">
                <a:noFill/>
                <a:miter lim="800000"/>
              </a:ln>
            </p:spPr>
            <p:txBody>
              <a:bodyPr lIns="89997" tIns="71997" rIns="89997" bIns="71997" rtlCol="0" anchor="ctr"/>
              <a:lstStyle/>
              <a:p>
                <a:pPr algn="ctr" defTabSz="1452245" fontAlgn="base">
                  <a:spcBef>
                    <a:spcPct val="50000"/>
                  </a:spcBef>
                  <a:spcAft>
                    <a:spcPct val="0"/>
                  </a:spcAft>
                  <a:buClr>
                    <a:srgbClr val="F0AB00"/>
                  </a:buClr>
                  <a:buSzPct val="80000"/>
                  <a:defRPr/>
                </a:pPr>
                <a:endParaRPr lang="en-US" sz="2000" kern="0" dirty="0" err="1">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grpSp>
        <p:sp>
          <p:nvSpPr>
            <p:cNvPr id="23" name="Rectangle 15"/>
            <p:cNvSpPr/>
            <p:nvPr/>
          </p:nvSpPr>
          <p:spPr bwMode="gray">
            <a:xfrm>
              <a:off x="936150" y="895584"/>
              <a:ext cx="9949564" cy="2988440"/>
            </a:xfrm>
            <a:prstGeom prst="rect">
              <a:avLst/>
            </a:prstGeom>
            <a:solidFill>
              <a:schemeClr val="accent1">
                <a:lumMod val="75000"/>
                <a:alpha val="67000"/>
              </a:schemeClr>
            </a:solidFill>
            <a:ln w="6350" algn="ctr">
              <a:noFill/>
              <a:miter lim="800000"/>
            </a:ln>
          </p:spPr>
          <p:txBody>
            <a:bodyPr lIns="89997" tIns="71997" rIns="89997" bIns="71997" rtlCol="0" anchor="ctr"/>
            <a:lstStyle/>
            <a:p>
              <a:pPr algn="ctr" fontAlgn="base">
                <a:spcBef>
                  <a:spcPct val="50000"/>
                </a:spcBef>
                <a:spcAft>
                  <a:spcPct val="0"/>
                </a:spcAft>
                <a:buClr>
                  <a:srgbClr val="F0AB00"/>
                </a:buClr>
                <a:buSzPct val="80000"/>
              </a:pPr>
              <a:endParaRPr lang="en-US" sz="2000" kern="0" dirty="0" err="1">
                <a:solidFill>
                  <a:srgbClr val="000000"/>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p:cNvSpPr/>
            <p:nvPr/>
          </p:nvSpPr>
          <p:spPr>
            <a:xfrm>
              <a:off x="1362708" y="2211977"/>
              <a:ext cx="9466580" cy="583565"/>
            </a:xfrm>
            <a:prstGeom prst="rect">
              <a:avLst/>
            </a:prstGeom>
          </p:spPr>
          <p:txBody>
            <a:bodyPr wrap="square">
              <a:spAutoFit/>
            </a:bodyPr>
            <a:lstStyle/>
            <a:p>
              <a:pPr algn="l"/>
              <a:r>
                <a:rPr lang="en-US" altLang="zh-CN" sz="3200" b="1" dirty="0">
                  <a:solidFill>
                    <a:schemeClr val="bg1"/>
                  </a:solidFill>
                  <a:latin typeface="Arial" panose="020B0604020202020204" pitchFamily="34" charset="0"/>
                  <a:ea typeface="黑体" panose="02010609060101010101" pitchFamily="49" charset="-122"/>
                  <a:cs typeface="Arial" panose="020B0604020202020204" pitchFamily="34" charset="0"/>
                </a:rPr>
                <a:t>AR</a:t>
              </a:r>
              <a:r>
                <a:rPr lang="zh-CN" altLang="en-US" sz="3200" b="1" dirty="0">
                  <a:solidFill>
                    <a:schemeClr val="bg1"/>
                  </a:solidFill>
                  <a:latin typeface="Arial" panose="020B0604020202020204" pitchFamily="34" charset="0"/>
                  <a:ea typeface="黑体" panose="02010609060101010101" pitchFamily="49" charset="-122"/>
                  <a:cs typeface="Arial" panose="020B0604020202020204" pitchFamily="34" charset="0"/>
                </a:rPr>
                <a:t>镀膜工艺参数</a:t>
              </a:r>
              <a:r>
                <a:rPr lang="zh-CN" altLang="en-US" sz="3200" b="1" dirty="0">
                  <a:solidFill>
                    <a:schemeClr val="bg1"/>
                  </a:solidFill>
                  <a:latin typeface="Arial" panose="020B0604020202020204" pitchFamily="34" charset="0"/>
                  <a:ea typeface="黑体" panose="02010609060101010101" pitchFamily="49" charset="-122"/>
                  <a:cs typeface="Arial" panose="020B0604020202020204" pitchFamily="34" charset="0"/>
                </a:rPr>
                <a:t>推优</a:t>
              </a:r>
              <a:endParaRPr lang="zh-CN" altLang="en-US" sz="32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7871" y="6111702"/>
            <a:ext cx="5079967" cy="611479"/>
          </a:xfrm>
          <a:prstGeom prst="rect">
            <a:avLst/>
          </a:prstGeom>
        </p:spPr>
      </p:pic>
      <p:pic>
        <p:nvPicPr>
          <p:cNvPr id="15" name="图片 14"/>
          <p:cNvPicPr>
            <a:picLocks noChangeAspect="1"/>
          </p:cNvPicPr>
          <p:nvPr/>
        </p:nvPicPr>
        <p:blipFill>
          <a:blip r:embed="rId3">
            <a:alphaModFix amt="85000"/>
            <a:extLst>
              <a:ext uri="{BEBA8EAE-BF5A-486C-A8C5-ECC9F3942E4B}">
                <a14:imgProps xmlns:a14="http://schemas.microsoft.com/office/drawing/2010/main">
                  <a14:imgLayer r:embed="rId4">
                    <a14:imgEffect>
                      <a14:backgroundRemoval t="3213" b="93976" l="2490" r="96266">
                        <a14:foregroundMark x1="5809" y1="6827" x2="77178" y2="6827"/>
                        <a14:foregroundMark x1="77178" y1="6827" x2="90456" y2="22892"/>
                        <a14:foregroundMark x1="90456" y1="22892" x2="93776" y2="64257"/>
                        <a14:foregroundMark x1="93776" y1="64257" x2="90456" y2="84739"/>
                        <a14:foregroundMark x1="90456" y1="84739" x2="46058" y2="65462"/>
                        <a14:foregroundMark x1="46058" y1="65462" x2="26141" y2="73494"/>
                        <a14:foregroundMark x1="26141" y1="73494" x2="9959" y2="87550"/>
                        <a14:foregroundMark x1="9959" y1="87550" x2="6639" y2="66667"/>
                        <a14:foregroundMark x1="6639" y1="66667" x2="9959" y2="46185"/>
                        <a14:foregroundMark x1="9959" y1="46185" x2="38589" y2="37751"/>
                        <a14:foregroundMark x1="38589" y1="37751" x2="62656" y2="38956"/>
                        <a14:foregroundMark x1="62656" y1="38956" x2="81743" y2="28916"/>
                        <a14:foregroundMark x1="81743" y1="28916" x2="62241" y2="21285"/>
                        <a14:foregroundMark x1="62241" y1="21285" x2="9544" y2="19679"/>
                        <a14:foregroundMark x1="5394" y1="5221" x2="5394" y2="5221"/>
                        <a14:foregroundMark x1="90871" y1="6426" x2="90871" y2="6426"/>
                        <a14:foregroundMark x1="89212" y1="6024" x2="95021" y2="11245"/>
                        <a14:foregroundMark x1="95021" y1="5221" x2="95021" y2="5221"/>
                        <a14:foregroundMark x1="15353" y1="3614" x2="60166" y2="3614"/>
                        <a14:foregroundMark x1="60166" y1="3614" x2="88797" y2="3213"/>
                        <a14:foregroundMark x1="95021" y1="16867" x2="96266" y2="78715"/>
                        <a14:foregroundMark x1="4979" y1="26104" x2="20332" y2="48594"/>
                        <a14:foregroundMark x1="16598" y1="29317" x2="15353" y2="38956"/>
                        <a14:foregroundMark x1="36929" y1="25301" x2="31120" y2="45783"/>
                        <a14:foregroundMark x1="31120" y1="45783" x2="32365" y2="49799"/>
                        <a14:foregroundMark x1="41909" y1="27711" x2="36929" y2="49799"/>
                        <a14:foregroundMark x1="36929" y1="49799" x2="37344" y2="50602"/>
                        <a14:foregroundMark x1="2490" y1="93976" x2="2490" y2="93976"/>
                      </a14:backgroundRemoval>
                    </a14:imgEffect>
                  </a14:imgLayer>
                </a14:imgProps>
              </a:ext>
            </a:extLst>
          </a:blip>
          <a:stretch>
            <a:fillRect/>
          </a:stretch>
        </p:blipFill>
        <p:spPr>
          <a:xfrm>
            <a:off x="1412984" y="570402"/>
            <a:ext cx="1102734" cy="113934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蔡司面临的问题</a:t>
            </a:r>
            <a:r>
              <a:rPr lang="en-US" altLang="zh-CN" dirty="0"/>
              <a:t>&amp;</a:t>
            </a:r>
            <a:r>
              <a:rPr lang="zh-CN" altLang="en-US" dirty="0"/>
              <a:t>痛点</a:t>
            </a:r>
            <a:endParaRPr lang="zh-CN" altLang="en-US" dirty="0"/>
          </a:p>
        </p:txBody>
      </p:sp>
      <p:sp>
        <p:nvSpPr>
          <p:cNvPr id="13" name="矩形 12"/>
          <p:cNvSpPr/>
          <p:nvPr>
            <p:custDataLst>
              <p:tags r:id="rId1"/>
            </p:custDataLst>
          </p:nvPr>
        </p:nvSpPr>
        <p:spPr>
          <a:xfrm>
            <a:off x="480286" y="531475"/>
            <a:ext cx="10826296" cy="2017696"/>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latin typeface="Arial" panose="020B0604020202020204" pitchFamily="34" charset="0"/>
                <a:ea typeface="微软雅黑" panose="020B0503020204020204" pitchFamily="34" charset="-122"/>
              </a:rPr>
              <a:t>蔡司三个问题</a:t>
            </a:r>
            <a:r>
              <a:rPr lang="en-US" altLang="zh-CN" sz="1400" b="1" spc="150">
                <a:solidFill>
                  <a:srgbClr val="000000">
                    <a:lumMod val="75000"/>
                    <a:lumOff val="25000"/>
                  </a:srgbClr>
                </a:solidFill>
                <a:latin typeface="Arial" panose="020B0604020202020204" pitchFamily="34" charset="0"/>
                <a:ea typeface="微软雅黑" panose="020B0503020204020204" pitchFamily="34" charset="-122"/>
              </a:rPr>
              <a:t>&amp;</a:t>
            </a:r>
            <a:r>
              <a:rPr lang="zh-CN" altLang="en-US" sz="1400" b="1" spc="150">
                <a:solidFill>
                  <a:srgbClr val="000000">
                    <a:lumMod val="75000"/>
                    <a:lumOff val="25000"/>
                  </a:srgbClr>
                </a:solidFill>
                <a:latin typeface="Arial" panose="020B0604020202020204" pitchFamily="34" charset="0"/>
                <a:ea typeface="微软雅黑" panose="020B0503020204020204" pitchFamily="34" charset="-122"/>
              </a:rPr>
              <a:t>痛点</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设备周期性清洗；重新校准损失较大（</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12+H</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）；过程并不稳定，导致校准</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困难。</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设备在运行过程中状态会发生缓慢的改变，实时监控、动态</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微调。</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镀膜正背差</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（新增</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需求）</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p:txBody>
      </p:sp>
      <p:sp>
        <p:nvSpPr>
          <p:cNvPr id="8" name="矩形 7"/>
          <p:cNvSpPr/>
          <p:nvPr>
            <p:custDataLst>
              <p:tags r:id="rId2"/>
            </p:custDataLst>
          </p:nvPr>
        </p:nvSpPr>
        <p:spPr>
          <a:xfrm>
            <a:off x="480695" y="1941195"/>
            <a:ext cx="10826115" cy="3422015"/>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latin typeface="Arial" panose="020B0604020202020204" pitchFamily="34" charset="0"/>
                <a:ea typeface="微软雅黑" panose="020B0503020204020204" pitchFamily="34" charset="-122"/>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运行过程中映射关系发生变化</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周期性带来的</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颠覆式映射关系改变</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多目标相互影响（正背差</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&amp;</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模色各个频段）</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工艺优化非典型的</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ML</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构建映射过程</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latin typeface="Arial" panose="020B0604020202020204" pitchFamily="34" charset="0"/>
                <a:ea typeface="微软雅黑" panose="020B0503020204020204" pitchFamily="34" charset="-122"/>
              </a:rPr>
              <a:t>现实条件约束导致的困难：</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输入可控变量较少，显著少于传感采样</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特征</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p:txBody>
      </p:sp>
      <p:pic>
        <p:nvPicPr>
          <p:cNvPr id="197" name="图片 196"/>
          <p:cNvPicPr/>
          <p:nvPr/>
        </p:nvPicPr>
        <p:blipFill>
          <a:blip r:embed="rId3"/>
          <a:stretch>
            <a:fillRect/>
          </a:stretch>
        </p:blipFill>
        <p:spPr>
          <a:xfrm>
            <a:off x="6937375" y="1572895"/>
            <a:ext cx="4825365" cy="3241040"/>
          </a:xfrm>
          <a:prstGeom prst="rect">
            <a:avLst/>
          </a:prstGeom>
          <a:noFill/>
          <a:ln w="9525">
            <a:noFill/>
          </a:ln>
        </p:spPr>
      </p:pic>
      <p:grpSp>
        <p:nvGrpSpPr>
          <p:cNvPr id="193" name="组合 192"/>
          <p:cNvGrpSpPr/>
          <p:nvPr/>
        </p:nvGrpSpPr>
        <p:grpSpPr>
          <a:xfrm>
            <a:off x="478790" y="5004435"/>
            <a:ext cx="10827385" cy="1791335"/>
            <a:chOff x="700" y="7243"/>
            <a:chExt cx="17999" cy="3516"/>
          </a:xfrm>
        </p:grpSpPr>
        <p:sp>
          <p:nvSpPr>
            <p:cNvPr id="194" name="文本框 193"/>
            <p:cNvSpPr txBox="1"/>
            <p:nvPr/>
          </p:nvSpPr>
          <p:spPr>
            <a:xfrm>
              <a:off x="8976" y="10218"/>
              <a:ext cx="4324" cy="541"/>
            </a:xfrm>
            <a:prstGeom prst="rect">
              <a:avLst/>
            </a:prstGeom>
            <a:noFill/>
          </p:spPr>
          <p:txBody>
            <a:bodyPr wrap="square" rtlCol="0">
              <a:spAutoFit/>
            </a:bodyPr>
            <a:p>
              <a:r>
                <a:rPr lang="en-US" altLang="zh-CN" sz="1200" dirty="0"/>
                <a:t>Timeline</a:t>
              </a:r>
              <a:endParaRPr lang="zh-CN" altLang="en-US" sz="1200" dirty="0"/>
            </a:p>
          </p:txBody>
        </p:sp>
        <p:pic>
          <p:nvPicPr>
            <p:cNvPr id="195" name="图片 194"/>
            <p:cNvPicPr>
              <a:picLocks noChangeAspect="1"/>
            </p:cNvPicPr>
            <p:nvPr/>
          </p:nvPicPr>
          <p:blipFill>
            <a:blip r:embed="rId4"/>
            <a:stretch>
              <a:fillRect/>
            </a:stretch>
          </p:blipFill>
          <p:spPr>
            <a:xfrm>
              <a:off x="700" y="7243"/>
              <a:ext cx="17999" cy="2975"/>
            </a:xfrm>
            <a:prstGeom prst="rect">
              <a:avLst/>
            </a:prstGeom>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Look for Z like ZEISS when you choose lenses"/>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0" y="-10887"/>
            <a:ext cx="12192000" cy="6868887"/>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2"/>
          <a:stretch>
            <a:fillRect/>
          </a:stretch>
        </p:blipFill>
        <p:spPr>
          <a:xfrm>
            <a:off x="-5917" y="-10886"/>
            <a:ext cx="3825002" cy="6868885"/>
          </a:xfrm>
          <a:prstGeom prst="rect">
            <a:avLst/>
          </a:prstGeom>
        </p:spPr>
      </p:pic>
      <p:pic>
        <p:nvPicPr>
          <p:cNvPr id="13" name="图片 12" descr="图片包含 室内, 建筑物&#10;&#10;描述已自动生成"/>
          <p:cNvPicPr>
            <a:picLocks noChangeAspect="1"/>
          </p:cNvPicPr>
          <p:nvPr/>
        </p:nvPicPr>
        <p:blipFill>
          <a:blip r:embed="rId3">
            <a:extLst>
              <a:ext uri="{28A0092B-C50C-407E-A947-70E740481C1C}">
                <a14:useLocalDpi xmlns:a14="http://schemas.microsoft.com/office/drawing/2010/main" val="0"/>
              </a:ext>
            </a:extLst>
          </a:blip>
          <a:srcRect l="59345" t="-159" r="40628" b="100000"/>
          <a:stretch>
            <a:fillRect/>
          </a:stretch>
        </p:blipFill>
        <p:spPr>
          <a:xfrm>
            <a:off x="6093240" y="-10884"/>
            <a:ext cx="2760" cy="10885"/>
          </a:xfrm>
          <a:custGeom>
            <a:avLst/>
            <a:gdLst>
              <a:gd name="connsiteX0" fmla="*/ 2760 w 2760"/>
              <a:gd name="connsiteY0" fmla="*/ 0 h 10885"/>
              <a:gd name="connsiteX1" fmla="*/ 2760 w 2760"/>
              <a:gd name="connsiteY1" fmla="*/ 10885 h 10885"/>
              <a:gd name="connsiteX2" fmla="*/ 0 w 2760"/>
              <a:gd name="connsiteY2" fmla="*/ 10885 h 10885"/>
              <a:gd name="connsiteX3" fmla="*/ 2760 w 2760"/>
              <a:gd name="connsiteY3" fmla="*/ 0 h 10885"/>
            </a:gdLst>
            <a:ahLst/>
            <a:cxnLst>
              <a:cxn ang="0">
                <a:pos x="connsiteX0" y="connsiteY0"/>
              </a:cxn>
              <a:cxn ang="0">
                <a:pos x="connsiteX1" y="connsiteY1"/>
              </a:cxn>
              <a:cxn ang="0">
                <a:pos x="connsiteX2" y="connsiteY2"/>
              </a:cxn>
              <a:cxn ang="0">
                <a:pos x="connsiteX3" y="connsiteY3"/>
              </a:cxn>
            </a:cxnLst>
            <a:rect l="l" t="t" r="r" b="b"/>
            <a:pathLst>
              <a:path w="2760" h="10885">
                <a:moveTo>
                  <a:pt x="2760" y="0"/>
                </a:moveTo>
                <a:lnTo>
                  <a:pt x="2760" y="10885"/>
                </a:lnTo>
                <a:lnTo>
                  <a:pt x="0" y="10885"/>
                </a:lnTo>
                <a:lnTo>
                  <a:pt x="2760" y="0"/>
                </a:lnTo>
                <a:close/>
              </a:path>
            </a:pathLst>
          </a:custGeom>
        </p:spPr>
      </p:pic>
      <p:sp>
        <p:nvSpPr>
          <p:cNvPr id="35" name="Rectangle"/>
          <p:cNvSpPr/>
          <p:nvPr/>
        </p:nvSpPr>
        <p:spPr>
          <a:xfrm rot="16200000">
            <a:off x="-961712" y="950828"/>
            <a:ext cx="6868884" cy="4945460"/>
          </a:xfrm>
          <a:prstGeom prst="rect">
            <a:avLst/>
          </a:prstGeom>
          <a:gradFill>
            <a:gsLst>
              <a:gs pos="0">
                <a:srgbClr val="000000">
                  <a:alpha val="65000"/>
                </a:srgbClr>
              </a:gs>
              <a:gs pos="74466">
                <a:srgbClr val="7F7D80">
                  <a:alpha val="36066"/>
                </a:srgbClr>
              </a:gs>
              <a:gs pos="99294">
                <a:srgbClr val="FDFBFF">
                  <a:alpha val="0"/>
                </a:srgbClr>
              </a:gs>
            </a:gsLst>
            <a:lin ang="5400000"/>
          </a:gradFill>
          <a:ln w="12700">
            <a:miter lim="400000"/>
          </a:ln>
        </p:spPr>
        <p:txBody>
          <a:bodyPr lIns="25400" tIns="25400" rIns="25400" bIns="25400" anchor="ctr"/>
          <a:lstStyle/>
          <a:p>
            <a:pPr>
              <a:defRPr sz="3200"/>
            </a:pPr>
            <a:endParaRPr sz="16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2363625" y="1953973"/>
            <a:ext cx="2581835" cy="2877671"/>
            <a:chOff x="1757082" y="1990164"/>
            <a:chExt cx="2581835" cy="2877671"/>
          </a:xfrm>
        </p:grpSpPr>
        <p:sp>
          <p:nvSpPr>
            <p:cNvPr id="37" name="矩形 36"/>
            <p:cNvSpPr/>
            <p:nvPr/>
          </p:nvSpPr>
          <p:spPr bwMode="auto">
            <a:xfrm>
              <a:off x="1757082" y="1990164"/>
              <a:ext cx="2581835" cy="2877671"/>
            </a:xfrm>
            <a:prstGeom prst="rect">
              <a:avLst/>
            </a:prstGeom>
            <a:noFill/>
            <a:ln w="5715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8" name="直角三角形 37"/>
            <p:cNvSpPr/>
            <p:nvPr/>
          </p:nvSpPr>
          <p:spPr bwMode="auto">
            <a:xfrm flipV="1">
              <a:off x="1869141" y="2084294"/>
              <a:ext cx="162000" cy="162000"/>
            </a:xfrm>
            <a:prstGeom prst="rtTriangle">
              <a:avLst/>
            </a:prstGeom>
            <a:solidFill>
              <a:srgbClr val="FFFFFF"/>
            </a:solidFill>
            <a:ln>
              <a:noFill/>
            </a:ln>
            <a:effec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9" name="文本框 38"/>
            <p:cNvSpPr txBox="1"/>
            <p:nvPr/>
          </p:nvSpPr>
          <p:spPr>
            <a:xfrm>
              <a:off x="2534877" y="2742790"/>
              <a:ext cx="1026243" cy="523220"/>
            </a:xfrm>
            <a:prstGeom prst="rect">
              <a:avLst/>
            </a:prstGeom>
            <a:noFill/>
          </p:spPr>
          <p:txBody>
            <a:bodyPr wrap="none" rtlCol="0">
              <a:spAutoFit/>
            </a:bodyPr>
            <a:lstStyle/>
            <a:p>
              <a:pPr fontAlgn="auto">
                <a:spcBef>
                  <a:spcPts val="0"/>
                </a:spcBef>
                <a:spcAft>
                  <a:spcPts val="0"/>
                </a:spcAft>
              </a:pPr>
              <a:r>
                <a:rPr kumimoji="1" lang="zh-CN" altLang="en-US" sz="2800" b="1">
                  <a:solidFill>
                    <a:srgbClr val="FFFFFF"/>
                  </a:solidFill>
                  <a:latin typeface="Verdana" panose="020B0604030504040204"/>
                  <a:ea typeface="微软雅黑" panose="020B0503020204020204" pitchFamily="34" charset="-122"/>
                </a:rPr>
                <a:t>目 录</a:t>
              </a:r>
              <a:endParaRPr kumimoji="1" lang="zh-CN" altLang="en-US" sz="2800" b="1" dirty="0">
                <a:solidFill>
                  <a:srgbClr val="FFFFFF"/>
                </a:solidFill>
                <a:latin typeface="Verdana" panose="020B0604030504040204"/>
                <a:ea typeface="微软雅黑" panose="020B0503020204020204" pitchFamily="34" charset="-122"/>
              </a:endParaRPr>
            </a:p>
          </p:txBody>
        </p:sp>
        <p:sp>
          <p:nvSpPr>
            <p:cNvPr id="40" name="文本框 39"/>
            <p:cNvSpPr txBox="1"/>
            <p:nvPr/>
          </p:nvSpPr>
          <p:spPr>
            <a:xfrm>
              <a:off x="2031141" y="3527620"/>
              <a:ext cx="2039341" cy="461665"/>
            </a:xfrm>
            <a:prstGeom prst="rect">
              <a:avLst/>
            </a:prstGeom>
            <a:noFill/>
          </p:spPr>
          <p:txBody>
            <a:bodyPr wrap="none" rtlCol="0">
              <a:spAutoFit/>
            </a:bodyPr>
            <a:lstStyle/>
            <a:p>
              <a:pPr fontAlgn="auto">
                <a:spcBef>
                  <a:spcPts val="0"/>
                </a:spcBef>
                <a:spcAft>
                  <a:spcPts val="0"/>
                </a:spcAft>
              </a:pPr>
              <a:r>
                <a:rPr kumimoji="1" lang="en-US" altLang="zh-CN" sz="2400" b="1">
                  <a:solidFill>
                    <a:srgbClr val="FFFFFF"/>
                  </a:solidFill>
                  <a:latin typeface="Verdana" panose="020B0604030504040204"/>
                  <a:ea typeface="微软雅黑" panose="020B0503020204020204" pitchFamily="34" charset="-122"/>
                </a:rPr>
                <a:t>CONTENTS</a:t>
              </a:r>
              <a:endParaRPr kumimoji="1" lang="zh-CN" altLang="en-US" sz="2400" b="1" dirty="0">
                <a:solidFill>
                  <a:srgbClr val="FFFFFF"/>
                </a:solidFill>
                <a:latin typeface="Verdana" panose="020B0604030504040204"/>
                <a:ea typeface="微软雅黑" panose="020B0503020204020204" pitchFamily="34" charset="-122"/>
              </a:endParaRPr>
            </a:p>
          </p:txBody>
        </p:sp>
      </p:grpSp>
      <p:grpSp>
        <p:nvGrpSpPr>
          <p:cNvPr id="34" name="组合 33"/>
          <p:cNvGrpSpPr/>
          <p:nvPr/>
        </p:nvGrpSpPr>
        <p:grpSpPr>
          <a:xfrm>
            <a:off x="5906866" y="2719305"/>
            <a:ext cx="4637777" cy="578225"/>
            <a:chOff x="6774603" y="1439556"/>
            <a:chExt cx="4637777" cy="578225"/>
          </a:xfrm>
        </p:grpSpPr>
        <p:sp>
          <p:nvSpPr>
            <p:cNvPr id="41" name="矩形 4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2</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大数据系统整体架构</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44" name="组合 43"/>
          <p:cNvGrpSpPr/>
          <p:nvPr/>
        </p:nvGrpSpPr>
        <p:grpSpPr>
          <a:xfrm>
            <a:off x="5906866" y="3551564"/>
            <a:ext cx="4637777" cy="578225"/>
            <a:chOff x="6774603" y="1439556"/>
            <a:chExt cx="4637777" cy="578225"/>
          </a:xfrm>
        </p:grpSpPr>
        <p:sp>
          <p:nvSpPr>
            <p:cNvPr id="45" name="矩形 44"/>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3</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6"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7696061" y="1483072"/>
              <a:ext cx="3716319" cy="521970"/>
            </a:xfrm>
            <a:prstGeom prst="rect">
              <a:avLst/>
            </a:prstGeom>
            <a:noFill/>
          </p:spPr>
          <p:txBody>
            <a:bodyPr wrap="square" rtlCol="0" anchor="ctr">
              <a:spAutoFit/>
            </a:bodyPr>
            <a:lstStyle/>
            <a:p>
              <a:pPr algn="l">
                <a:buClrTx/>
                <a:buSzTx/>
                <a:buFontTx/>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sym typeface="+mn-ea"/>
                </a:rPr>
                <a:t>问题&amp;痛点</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60" name="组合 59"/>
          <p:cNvGrpSpPr/>
          <p:nvPr/>
        </p:nvGrpSpPr>
        <p:grpSpPr>
          <a:xfrm>
            <a:off x="5906866" y="1887046"/>
            <a:ext cx="4637777" cy="578225"/>
            <a:chOff x="6774603" y="1439556"/>
            <a:chExt cx="4637777" cy="578225"/>
          </a:xfrm>
        </p:grpSpPr>
        <p:sp>
          <p:nvSpPr>
            <p:cNvPr id="61" name="矩形 6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kumimoji="0" lang="en-US" altLang="zh-CN"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1</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6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6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大数据项目背景介绍</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22" name="组合 21"/>
          <p:cNvGrpSpPr/>
          <p:nvPr/>
        </p:nvGrpSpPr>
        <p:grpSpPr>
          <a:xfrm>
            <a:off x="5906866" y="4383824"/>
            <a:ext cx="4637777" cy="578225"/>
            <a:chOff x="6774603" y="1439556"/>
            <a:chExt cx="4637777" cy="578225"/>
          </a:xfrm>
        </p:grpSpPr>
        <p:sp>
          <p:nvSpPr>
            <p:cNvPr id="23" name="矩形 22"/>
            <p:cNvSpPr/>
            <p:nvPr/>
          </p:nvSpPr>
          <p:spPr bwMode="auto">
            <a:xfrm>
              <a:off x="6774603" y="1439556"/>
              <a:ext cx="625681" cy="578225"/>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accent1"/>
                  </a:solidFill>
                  <a:latin typeface="黑体" panose="02010609060101010101" pitchFamily="49" charset="-122"/>
                  <a:ea typeface="黑体" panose="02010609060101010101" pitchFamily="49" charset="-122"/>
                </a:rPr>
                <a:t>4</a:t>
              </a:r>
              <a:endParaRPr kumimoji="0" lang="zh-CN" altLang="en-US" sz="4400" b="1" u="none" strike="noStrike" kern="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endParaRPr>
            </a:p>
          </p:txBody>
        </p:sp>
        <p:cxnSp>
          <p:nvCxnSpPr>
            <p:cNvPr id="24"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696061" y="1483072"/>
              <a:ext cx="3716319" cy="521970"/>
            </a:xfrm>
            <a:prstGeom prst="rect">
              <a:avLst/>
            </a:prstGeom>
            <a:noFill/>
          </p:spPr>
          <p:txBody>
            <a:bodyPr wrap="square" rtlCol="0" anchor="ctr">
              <a:spAutoFit/>
            </a:bodyPr>
            <a:lstStyle/>
            <a:p>
              <a:pPr>
                <a:defRPr/>
              </a:pP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解决</a:t>
              </a: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方案</a:t>
              </a:r>
              <a:endPar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fontScale="90000"/>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479425" y="850265"/>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运行过程中映射关系发生变化</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sym typeface="+mn-ea"/>
              </a:rPr>
              <a:t>迁移学习、在线</a:t>
            </a:r>
            <a:r>
              <a:rPr lang="zh-CN" altLang="en-US" sz="1400" spc="150">
                <a:solidFill>
                  <a:srgbClr val="000000">
                    <a:lumMod val="75000"/>
                    <a:lumOff val="25000"/>
                  </a:srgbClr>
                </a:solidFill>
                <a:sym typeface="+mn-ea"/>
              </a:rPr>
              <a:t>学习，在线适配当前运行状态</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周期性带来的</a:t>
            </a:r>
            <a:r>
              <a:rPr lang="zh-CN" altLang="en-US" sz="1400" u="sng" spc="150">
                <a:solidFill>
                  <a:srgbClr val="000000">
                    <a:lumMod val="75000"/>
                    <a:lumOff val="25000"/>
                  </a:srgbClr>
                </a:solidFill>
                <a:sym typeface="+mn-ea"/>
              </a:rPr>
              <a:t>颠覆式映射关系改变</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根据历史数据构建隐含状态，周期清洗带来的影响通过匹配最可能隐含状态确定</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多目标相互影响（正背差</a:t>
            </a:r>
            <a:r>
              <a:rPr lang="en-US" altLang="zh-CN" sz="1400" u="sng" spc="150">
                <a:solidFill>
                  <a:srgbClr val="000000">
                    <a:lumMod val="75000"/>
                    <a:lumOff val="25000"/>
                  </a:srgbClr>
                </a:solidFill>
                <a:sym typeface="+mn-ea"/>
              </a:rPr>
              <a:t>&amp;</a:t>
            </a:r>
            <a:r>
              <a:rPr lang="zh-CN" altLang="en-US" sz="1400" u="sng" spc="150">
                <a:solidFill>
                  <a:srgbClr val="000000">
                    <a:lumMod val="75000"/>
                    <a:lumOff val="25000"/>
                  </a:srgbClr>
                </a:solidFill>
                <a:sym typeface="+mn-ea"/>
              </a:rPr>
              <a:t>模色各个频段）</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sym typeface="+mn-ea"/>
              </a:rPr>
              <a:t>统一模型多输出完成各不同任务预测，评价阶段多指标混合</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工艺优化非典型的</a:t>
            </a:r>
            <a:r>
              <a:rPr lang="en-US" altLang="zh-CN" sz="1400" u="sng" spc="150">
                <a:solidFill>
                  <a:srgbClr val="000000">
                    <a:lumMod val="75000"/>
                    <a:lumOff val="25000"/>
                  </a:srgbClr>
                </a:solidFill>
                <a:sym typeface="+mn-ea"/>
              </a:rPr>
              <a:t>ML</a:t>
            </a:r>
            <a:r>
              <a:rPr lang="zh-CN" altLang="en-US" sz="1400" u="sng" spc="150">
                <a:solidFill>
                  <a:srgbClr val="000000">
                    <a:lumMod val="75000"/>
                    <a:lumOff val="25000"/>
                  </a:srgbClr>
                </a:solidFill>
                <a:sym typeface="+mn-ea"/>
              </a:rPr>
              <a:t>构建映射过程</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数据驱动建模，作为虚拟环境进行参数组合实验</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chemeClr val="accent1"/>
                </a:solidFill>
                <a:latin typeface="Arial" panose="020B0604020202020204" pitchFamily="34" charset="0"/>
                <a:ea typeface="微软雅黑" panose="020B0503020204020204" pitchFamily="34" charset="-122"/>
              </a:rPr>
              <a:t>膜厚推优</a:t>
            </a:r>
            <a:endParaRPr lang="zh-CN" altLang="en-US" sz="1400" spc="150">
              <a:solidFill>
                <a:schemeClr val="accent1"/>
              </a:solidFill>
              <a:latin typeface="Arial" panose="020B0604020202020204" pitchFamily="34" charset="0"/>
              <a:ea typeface="微软雅黑" panose="020B0503020204020204" pitchFamily="34" charset="-122"/>
            </a:endParaRPr>
          </a:p>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现实条件约束导致的困难：</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输入可控变量较少，显著少于传感采样特征</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建模过程仅使用机台可影响特征</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479425" y="850265"/>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lvl="0" indent="0">
              <a:lnSpc>
                <a:spcPct val="120000"/>
              </a:lnSpc>
              <a:spcAft>
                <a:spcPts val="1000"/>
              </a:spcAft>
              <a:buClr>
                <a:srgbClr val="FFFFFF">
                  <a:lumMod val="85000"/>
                </a:srgbClr>
              </a:buClr>
              <a:buFont typeface="Wingdings" panose="05000000000000000000" pitchFamily="2" charset="2"/>
              <a:buNone/>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285750" lvl="0"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p:txBody>
      </p:sp>
      <p:sp>
        <p:nvSpPr>
          <p:cNvPr id="3" name="标题 12"/>
          <p:cNvSpPr>
            <a:spLocks noGrp="1"/>
          </p:cNvSpPr>
          <p:nvPr/>
        </p:nvSpPr>
        <p:spPr>
          <a:xfrm>
            <a:off x="606505" y="416779"/>
            <a:ext cx="9058943" cy="410633"/>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2665" b="1" kern="1200">
                <a:solidFill>
                  <a:srgbClr val="5E5E5E"/>
                </a:solidFill>
                <a:latin typeface="等线" panose="02010600030101010101" pitchFamily="2" charset="-122"/>
                <a:ea typeface="等线" panose="02010600030101010101" pitchFamily="2" charset="-122"/>
                <a:cs typeface="等线" panose="02010600030101010101" pitchFamily="2" charset="-122"/>
                <a:sym typeface="Helvetica Neue Medium"/>
              </a:defRPr>
            </a:lvl1p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4" name="矩形 3"/>
          <p:cNvSpPr/>
          <p:nvPr>
            <p:custDataLst>
              <p:tags r:id="rId2"/>
            </p:custDataLst>
          </p:nvPr>
        </p:nvSpPr>
        <p:spPr>
          <a:xfrm>
            <a:off x="479425" y="416560"/>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运行过程中映射关系发生变化</a:t>
            </a: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sym typeface="+mn-ea"/>
            </a:endParaRPr>
          </a:p>
          <a:p>
            <a:pPr marL="914400" lvl="4"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chemeClr val="accent1"/>
                </a:solidFill>
                <a:sym typeface="+mn-ea"/>
              </a:rPr>
              <a:t>工艺场景下，机器运行状态往往不稳定且未知，隐含的机器状态无法直接量化</a:t>
            </a:r>
            <a:r>
              <a:rPr lang="zh-CN" altLang="en-US" sz="1400" u="sng" spc="150">
                <a:solidFill>
                  <a:srgbClr val="000000">
                    <a:lumMod val="75000"/>
                    <a:lumOff val="25000"/>
                  </a:srgbClr>
                </a:solidFill>
                <a:sym typeface="+mn-ea"/>
              </a:rPr>
              <a:t>，需要寻找一个</a:t>
            </a:r>
            <a:r>
              <a:rPr lang="en-US" altLang="zh-CN" sz="1400" u="sng" spc="150">
                <a:solidFill>
                  <a:srgbClr val="000000">
                    <a:lumMod val="75000"/>
                    <a:lumOff val="25000"/>
                  </a:srgbClr>
                </a:solidFill>
                <a:sym typeface="+mn-ea"/>
              </a:rPr>
              <a:t>(</a:t>
            </a:r>
            <a:r>
              <a:rPr lang="zh-CN" altLang="en-US" sz="1400" u="sng" spc="150">
                <a:solidFill>
                  <a:srgbClr val="000000">
                    <a:lumMod val="75000"/>
                    <a:lumOff val="25000"/>
                  </a:srgbClr>
                </a:solidFill>
                <a:sym typeface="+mn-ea"/>
              </a:rPr>
              <a:t>或多个</a:t>
            </a:r>
            <a:r>
              <a:rPr lang="en-US" altLang="zh-CN" sz="1400" u="sng" spc="150">
                <a:solidFill>
                  <a:srgbClr val="000000">
                    <a:lumMod val="75000"/>
                    <a:lumOff val="25000"/>
                  </a:srgbClr>
                </a:solidFill>
                <a:sym typeface="+mn-ea"/>
              </a:rPr>
              <a:t>)</a:t>
            </a:r>
            <a:r>
              <a:rPr lang="zh-CN" altLang="en-US" sz="1400" u="sng" spc="150">
                <a:solidFill>
                  <a:srgbClr val="000000">
                    <a:lumMod val="75000"/>
                    <a:lumOff val="25000"/>
                  </a:srgbClr>
                </a:solidFill>
                <a:sym typeface="+mn-ea"/>
              </a:rPr>
              <a:t>中间量作为枢纽，</a:t>
            </a:r>
            <a:r>
              <a:rPr lang="zh-CN" altLang="en-US" sz="1400" u="sng" spc="150">
                <a:solidFill>
                  <a:schemeClr val="accent1"/>
                </a:solidFill>
                <a:sym typeface="+mn-ea"/>
              </a:rPr>
              <a:t>关联客户可控的输入膜厚值和输出膜色曲线</a:t>
            </a:r>
            <a:r>
              <a:rPr lang="zh-CN" altLang="en-US" sz="1400" u="sng" spc="150">
                <a:solidFill>
                  <a:srgbClr val="000000">
                    <a:lumMod val="75000"/>
                    <a:lumOff val="25000"/>
                  </a:srgbClr>
                </a:solidFill>
                <a:sym typeface="+mn-ea"/>
              </a:rPr>
              <a:t>。</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镜片镀膜过程中，</a:t>
            </a:r>
            <a:r>
              <a:rPr lang="zh-CN" altLang="en-US" sz="1400" u="sng" spc="150">
                <a:solidFill>
                  <a:schemeClr val="accent1"/>
                </a:solidFill>
                <a:sym typeface="+mn-ea"/>
              </a:rPr>
              <a:t>机器状态随机且未知</a:t>
            </a:r>
            <a:r>
              <a:rPr lang="zh-CN" altLang="en-US" sz="1400" u="sng" spc="150">
                <a:solidFill>
                  <a:srgbClr val="000000">
                    <a:lumMod val="75000"/>
                    <a:lumOff val="25000"/>
                  </a:srgbClr>
                </a:solidFill>
                <a:sym typeface="+mn-ea"/>
              </a:rPr>
              <a:t>。同一膜厚设置在不同机器状态下，可镀膜得到不同的膜色曲线，即膜厚设置和膜色曲线一对多关联。这导致不可直接将膜厚设置做为输入，</a:t>
            </a:r>
            <a:r>
              <a:rPr lang="en-US" altLang="zh-CN" sz="1400" u="sng" spc="150">
                <a:solidFill>
                  <a:srgbClr val="000000">
                    <a:lumMod val="75000"/>
                    <a:lumOff val="25000"/>
                  </a:srgbClr>
                </a:solidFill>
                <a:sym typeface="+mn-ea"/>
              </a:rPr>
              <a:t>lab</a:t>
            </a:r>
            <a:r>
              <a:rPr lang="zh-CN" altLang="en-US" sz="1400" u="sng" spc="150">
                <a:solidFill>
                  <a:srgbClr val="000000">
                    <a:lumMod val="75000"/>
                    <a:lumOff val="25000"/>
                  </a:srgbClr>
                </a:solidFill>
                <a:sym typeface="+mn-ea"/>
              </a:rPr>
              <a:t>膜色曲线作为输出，搭建模型。算法需要</a:t>
            </a:r>
            <a:r>
              <a:rPr lang="zh-CN" altLang="en-US" sz="1400" u="sng" spc="150">
                <a:solidFill>
                  <a:schemeClr val="accent1"/>
                </a:solidFill>
                <a:sym typeface="+mn-ea"/>
              </a:rPr>
              <a:t>拟合一个机器状态量</a:t>
            </a:r>
            <a:r>
              <a:rPr lang="en-US" altLang="zh-CN" sz="1400" u="sng" spc="150">
                <a:solidFill>
                  <a:schemeClr val="accent1"/>
                </a:solidFill>
                <a:sym typeface="+mn-ea"/>
              </a:rPr>
              <a:t>(thickness</a:t>
            </a:r>
            <a:r>
              <a:rPr lang="zh-CN" altLang="en-US" sz="1400" u="sng" spc="150">
                <a:solidFill>
                  <a:schemeClr val="accent1"/>
                </a:solidFill>
                <a:sym typeface="+mn-ea"/>
              </a:rPr>
              <a:t>采样值的方差特征</a:t>
            </a:r>
            <a:r>
              <a:rPr lang="en-US" altLang="zh-CN" sz="1400" u="sng" spc="150">
                <a:solidFill>
                  <a:schemeClr val="accent1"/>
                </a:solidFill>
                <a:sym typeface="+mn-ea"/>
              </a:rPr>
              <a:t>)</a:t>
            </a:r>
            <a:r>
              <a:rPr lang="zh-CN" altLang="en-US" sz="1400" u="sng" spc="150">
                <a:solidFill>
                  <a:srgbClr val="000000">
                    <a:lumMod val="75000"/>
                    <a:lumOff val="25000"/>
                  </a:srgbClr>
                </a:solidFill>
                <a:sym typeface="+mn-ea"/>
              </a:rPr>
              <a:t>，作为枢纽将膜厚和</a:t>
            </a:r>
            <a:r>
              <a:rPr lang="en-US" altLang="zh-CN" sz="1400" u="sng" spc="150">
                <a:solidFill>
                  <a:srgbClr val="000000">
                    <a:lumMod val="75000"/>
                    <a:lumOff val="25000"/>
                  </a:srgbClr>
                </a:solidFill>
                <a:sym typeface="+mn-ea"/>
              </a:rPr>
              <a:t>lab</a:t>
            </a:r>
            <a:r>
              <a:rPr lang="zh-CN" altLang="en-US" sz="1400" u="sng" spc="150">
                <a:solidFill>
                  <a:srgbClr val="000000">
                    <a:lumMod val="75000"/>
                    <a:lumOff val="25000"/>
                  </a:srgbClr>
                </a:solidFill>
                <a:sym typeface="+mn-ea"/>
              </a:rPr>
              <a:t>曲线关联起来。</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由于机器状态的随机变化特点，算法只能基于历史数据，拆分拟合出机器出现过的不同状态，并落盘。当新的待优化样本输入，在历史状态模型中寻找最接近的模型</a:t>
            </a:r>
            <a:r>
              <a:rPr lang="en-US" altLang="zh-CN" sz="1400" u="sng" spc="150">
                <a:solidFill>
                  <a:srgbClr val="000000">
                    <a:lumMod val="75000"/>
                    <a:lumOff val="25000"/>
                  </a:srgbClr>
                </a:solidFill>
                <a:sym typeface="+mn-ea"/>
              </a:rPr>
              <a:t>(</a:t>
            </a:r>
            <a:r>
              <a:rPr lang="zh-CN" altLang="en-US" sz="1400" u="sng" spc="150">
                <a:solidFill>
                  <a:srgbClr val="000000">
                    <a:lumMod val="75000"/>
                    <a:lumOff val="25000"/>
                  </a:srgbClr>
                </a:solidFill>
                <a:sym typeface="+mn-ea"/>
              </a:rPr>
              <a:t>认为</a:t>
            </a:r>
            <a:r>
              <a:rPr lang="en-US" altLang="zh-CN" sz="1400" u="sng" spc="150">
                <a:solidFill>
                  <a:srgbClr val="000000">
                    <a:lumMod val="75000"/>
                    <a:lumOff val="25000"/>
                  </a:srgbClr>
                </a:solidFill>
                <a:sym typeface="+mn-ea"/>
              </a:rPr>
              <a:t>loss</a:t>
            </a:r>
            <a:r>
              <a:rPr lang="zh-CN" altLang="en-US" sz="1400" u="sng" spc="150">
                <a:solidFill>
                  <a:srgbClr val="000000">
                    <a:lumMod val="75000"/>
                    <a:lumOff val="25000"/>
                  </a:srgbClr>
                </a:solidFill>
                <a:sym typeface="+mn-ea"/>
              </a:rPr>
              <a:t>最小则状态最接近</a:t>
            </a:r>
            <a:r>
              <a:rPr lang="en-US" altLang="zh-CN" sz="1400" u="sng" spc="150">
                <a:solidFill>
                  <a:srgbClr val="000000">
                    <a:lumMod val="75000"/>
                    <a:lumOff val="25000"/>
                  </a:srgbClr>
                </a:solidFill>
                <a:sym typeface="+mn-ea"/>
              </a:rPr>
              <a:t>)</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，完成后续的膜厚推荐计算。以此实现</a:t>
            </a:r>
            <a:r>
              <a:rPr lang="zh-CN" altLang="en-US" sz="1400" u="sng" spc="150">
                <a:solidFill>
                  <a:schemeClr val="accent1"/>
                </a:solidFill>
                <a:latin typeface="Arial" panose="020B0604020202020204" pitchFamily="34" charset="0"/>
                <a:ea typeface="微软雅黑" panose="020B0503020204020204" pitchFamily="34" charset="-122"/>
              </a:rPr>
              <a:t>历史机器状态在新数据上的迁移</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。对于持续输入的待优化样本，可持续加入到样本集中，对与其状态最近的模型进行</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fine-tune</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微调，持续</a:t>
            </a:r>
            <a:r>
              <a:rPr lang="zh-CN" altLang="en-US" sz="1400" u="sng" spc="150">
                <a:solidFill>
                  <a:schemeClr val="accent1"/>
                </a:solidFill>
                <a:latin typeface="Arial" panose="020B0604020202020204" pitchFamily="34" charset="0"/>
                <a:ea typeface="微软雅黑" panose="020B0503020204020204" pitchFamily="34" charset="-122"/>
              </a:rPr>
              <a:t>优化历史状态模型的鲁棒性，实现在线学习</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1200150" lvl="2"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fontScale="90000"/>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479425" y="850265"/>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周期性带来的</a:t>
            </a:r>
            <a:r>
              <a:rPr lang="zh-CN" altLang="en-US" sz="1400" u="sng" spc="150">
                <a:solidFill>
                  <a:srgbClr val="000000">
                    <a:lumMod val="75000"/>
                    <a:lumOff val="25000"/>
                  </a:srgbClr>
                </a:solidFill>
                <a:sym typeface="+mn-ea"/>
              </a:rPr>
              <a:t>颠覆式映射关系改变</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chemeClr val="tx1">
                    <a:lumMod val="85000"/>
                    <a:lumOff val="15000"/>
                  </a:schemeClr>
                </a:solidFill>
                <a:sym typeface="+mn-ea"/>
              </a:rPr>
              <a:t>基于数据驱动建模思想，算法使用</a:t>
            </a:r>
            <a:r>
              <a:rPr lang="zh-CN" altLang="en-US" sz="1400" u="sng" spc="150">
                <a:solidFill>
                  <a:schemeClr val="tx1">
                    <a:lumMod val="85000"/>
                    <a:lumOff val="15000"/>
                  </a:schemeClr>
                </a:solidFill>
                <a:latin typeface="Arial" panose="020B0604020202020204" pitchFamily="34" charset="0"/>
                <a:ea typeface="微软雅黑" panose="020B0503020204020204" pitchFamily="34" charset="-122"/>
              </a:rPr>
              <a:t>历史数据构建隐含状态</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u="sng" spc="150">
                <a:solidFill>
                  <a:schemeClr val="accent1"/>
                </a:solidFill>
                <a:latin typeface="Arial" panose="020B0604020202020204" pitchFamily="34" charset="0"/>
                <a:ea typeface="微软雅黑" panose="020B0503020204020204" pitchFamily="34" charset="-122"/>
              </a:rPr>
              <a:t>与蔡司痛点问题类似的，</a:t>
            </a:r>
            <a:r>
              <a:rPr lang="zh-CN" altLang="en-US" sz="1400" u="sng" spc="150">
                <a:solidFill>
                  <a:schemeClr val="tx1">
                    <a:lumMod val="85000"/>
                    <a:lumOff val="15000"/>
                  </a:schemeClr>
                </a:solidFill>
                <a:latin typeface="Arial" panose="020B0604020202020204" pitchFamily="34" charset="0"/>
                <a:ea typeface="微软雅黑" panose="020B0503020204020204" pitchFamily="34" charset="-122"/>
              </a:rPr>
              <a:t>若不区分机器清洗周期建模机器隐含状态，模型无法收敛得到一个好的映射。</a:t>
            </a:r>
            <a:r>
              <a:rPr lang="zh-CN" altLang="en-US" sz="1400" u="sng" spc="150">
                <a:solidFill>
                  <a:schemeClr val="accent1"/>
                </a:solidFill>
                <a:latin typeface="Arial" panose="020B0604020202020204" pitchFamily="34" charset="0"/>
                <a:ea typeface="微软雅黑" panose="020B0503020204020204" pitchFamily="34" charset="-122"/>
              </a:rPr>
              <a:t>即不同清洗周期内的数据间存在较大差异，跨清洗周期的样本对应不同的机器隐含状态</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a:t>
            </a:r>
            <a:endParaRPr lang="en-US" altLang="zh-CN" sz="1400" u="sng" spc="150">
              <a:solidFill>
                <a:srgbClr val="000000">
                  <a:lumMod val="75000"/>
                  <a:lumOff val="25000"/>
                </a:srgbClr>
              </a:solidFill>
              <a:latin typeface="Arial" panose="020B0604020202020204" pitchFamily="34" charset="0"/>
              <a:ea typeface="微软雅黑" panose="020B0503020204020204" pitchFamily="34" charset="-122"/>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故算法考虑根据清洗周期将样本独立开，针对各个清洗周期内数据</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u="sng" spc="150">
                <a:solidFill>
                  <a:schemeClr val="accent1"/>
                </a:solidFill>
                <a:latin typeface="Arial" panose="020B0604020202020204" pitchFamily="34" charset="0"/>
                <a:ea typeface="微软雅黑" panose="020B0503020204020204" pitchFamily="34" charset="-122"/>
              </a:rPr>
              <a:t>认为一个清洗周期内所有数据对应的机器状态很接近，差异平缓变化，可被模型捕捉到</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进行机器状态拟合。 不同清洗周期数据可拟合得到不同的隐含状态并落盘，新输入的待优化样本可寻找最可能的隐含状态，完成与膜厚，</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lab</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曲线的关联。</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9" name="矩形 8"/>
          <p:cNvSpPr/>
          <p:nvPr>
            <p:custDataLst>
              <p:tags r:id="rId1"/>
            </p:custDataLst>
          </p:nvPr>
        </p:nvSpPr>
        <p:spPr>
          <a:xfrm>
            <a:off x="479425" y="850265"/>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多目标相互影响（正背差</a:t>
            </a:r>
            <a:r>
              <a:rPr lang="en-US" altLang="zh-CN" sz="1400" u="sng" spc="150">
                <a:solidFill>
                  <a:srgbClr val="000000">
                    <a:lumMod val="75000"/>
                    <a:lumOff val="25000"/>
                  </a:srgbClr>
                </a:solidFill>
                <a:sym typeface="+mn-ea"/>
              </a:rPr>
              <a:t>&amp;</a:t>
            </a:r>
            <a:r>
              <a:rPr lang="zh-CN" altLang="en-US" sz="1400" u="sng" spc="150">
                <a:solidFill>
                  <a:srgbClr val="000000">
                    <a:lumMod val="75000"/>
                    <a:lumOff val="25000"/>
                  </a:srgbClr>
                </a:solidFill>
                <a:sym typeface="+mn-ea"/>
              </a:rPr>
              <a:t>模色各个频段）</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镜片正背面分别镀膜，可得到两条独立的单面膜色曲线，和完整镜片的双面膜色曲线。镜片成品希望</a:t>
            </a:r>
            <a:r>
              <a:rPr lang="zh-CN" altLang="en-US" sz="1400" u="sng" spc="150">
                <a:solidFill>
                  <a:schemeClr val="accent1"/>
                </a:solidFill>
                <a:sym typeface="+mn-ea"/>
              </a:rPr>
              <a:t>正背面无膜色差异，且双面膜色曲线合格</a:t>
            </a:r>
            <a:r>
              <a:rPr lang="zh-CN" altLang="en-US" sz="1400" u="sng" spc="150">
                <a:solidFill>
                  <a:srgbClr val="000000">
                    <a:lumMod val="75000"/>
                    <a:lumOff val="25000"/>
                  </a:srgbClr>
                </a:solidFill>
                <a:sym typeface="+mn-ea"/>
              </a:rPr>
              <a:t>。故要求算法，需</a:t>
            </a:r>
            <a:r>
              <a:rPr lang="zh-CN" altLang="en-US" sz="1400" u="sng" spc="150">
                <a:solidFill>
                  <a:schemeClr val="accent1"/>
                </a:solidFill>
                <a:sym typeface="+mn-ea"/>
              </a:rPr>
              <a:t>分别针对正背面膜厚设置值调优正背面膜色曲线</a:t>
            </a:r>
            <a:r>
              <a:rPr lang="zh-CN" altLang="en-US" sz="1400" u="sng" spc="150">
                <a:solidFill>
                  <a:srgbClr val="000000">
                    <a:lumMod val="75000"/>
                    <a:lumOff val="25000"/>
                  </a:srgbClr>
                </a:solidFill>
                <a:sym typeface="+mn-ea"/>
              </a:rPr>
              <a:t>，另需要</a:t>
            </a:r>
            <a:r>
              <a:rPr lang="zh-CN" altLang="en-US" sz="1400" u="sng" spc="150">
                <a:solidFill>
                  <a:schemeClr val="accent1"/>
                </a:solidFill>
                <a:sym typeface="+mn-ea"/>
              </a:rPr>
              <a:t>兼顾将镜片的双面膜色曲线调至合格</a:t>
            </a:r>
            <a:r>
              <a:rPr lang="zh-CN" altLang="en-US" sz="1400" u="sng" spc="150">
                <a:solidFill>
                  <a:srgbClr val="000000">
                    <a:lumMod val="75000"/>
                    <a:lumOff val="25000"/>
                  </a:srgbClr>
                </a:solidFill>
                <a:sym typeface="+mn-ea"/>
              </a:rPr>
              <a:t>。</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镜片膜色曲线共</a:t>
            </a:r>
            <a:r>
              <a:rPr lang="en-US" altLang="zh-CN" sz="1400" u="sng" spc="150">
                <a:solidFill>
                  <a:srgbClr val="000000">
                    <a:lumMod val="75000"/>
                    <a:lumOff val="25000"/>
                  </a:srgbClr>
                </a:solidFill>
                <a:sym typeface="+mn-ea"/>
              </a:rPr>
              <a:t>81</a:t>
            </a:r>
            <a:r>
              <a:rPr lang="zh-CN" altLang="en-US" sz="1400" u="sng" spc="150">
                <a:solidFill>
                  <a:srgbClr val="000000">
                    <a:lumMod val="75000"/>
                    <a:lumOff val="25000"/>
                  </a:srgbClr>
                </a:solidFill>
                <a:sym typeface="+mn-ea"/>
              </a:rPr>
              <a:t>维</a:t>
            </a:r>
            <a:r>
              <a:rPr lang="en-US" altLang="zh-CN" sz="1400" u="sng" spc="150">
                <a:solidFill>
                  <a:srgbClr val="000000">
                    <a:lumMod val="75000"/>
                    <a:lumOff val="25000"/>
                  </a:srgbClr>
                </a:solidFill>
                <a:sym typeface="+mn-ea"/>
              </a:rPr>
              <a:t>(380~780</a:t>
            </a:r>
            <a:r>
              <a:rPr lang="zh-CN" altLang="en-US" sz="1400" u="sng" spc="150">
                <a:solidFill>
                  <a:srgbClr val="000000">
                    <a:lumMod val="75000"/>
                    <a:lumOff val="25000"/>
                  </a:srgbClr>
                </a:solidFill>
                <a:sym typeface="+mn-ea"/>
              </a:rPr>
              <a:t>频段波长反射值</a:t>
            </a:r>
            <a:r>
              <a:rPr lang="en-US" altLang="zh-CN" sz="1400" u="sng" spc="150">
                <a:solidFill>
                  <a:srgbClr val="000000">
                    <a:lumMod val="75000"/>
                    <a:lumOff val="25000"/>
                  </a:srgbClr>
                </a:solidFill>
                <a:sym typeface="+mn-ea"/>
              </a:rPr>
              <a:t>)</a:t>
            </a:r>
            <a:r>
              <a:rPr lang="zh-CN" altLang="en-US" sz="1400" u="sng" spc="150">
                <a:solidFill>
                  <a:srgbClr val="000000">
                    <a:lumMod val="75000"/>
                    <a:lumOff val="25000"/>
                  </a:srgbClr>
                </a:solidFill>
                <a:sym typeface="+mn-ea"/>
              </a:rPr>
              <a:t>，膜厚设置值为</a:t>
            </a:r>
            <a:r>
              <a:rPr lang="en-US" altLang="zh-CN" sz="1400" u="sng" spc="150">
                <a:solidFill>
                  <a:srgbClr val="000000">
                    <a:lumMod val="75000"/>
                    <a:lumOff val="25000"/>
                  </a:srgbClr>
                </a:solidFill>
                <a:sym typeface="+mn-ea"/>
              </a:rPr>
              <a:t>14</a:t>
            </a:r>
            <a:r>
              <a:rPr lang="zh-CN" altLang="en-US" sz="1400" u="sng" spc="150">
                <a:solidFill>
                  <a:srgbClr val="000000">
                    <a:lumMod val="75000"/>
                    <a:lumOff val="25000"/>
                  </a:srgbClr>
                </a:solidFill>
                <a:sym typeface="+mn-ea"/>
              </a:rPr>
              <a:t>维</a:t>
            </a:r>
            <a:r>
              <a:rPr lang="zh-CN" altLang="en-US" sz="1400" u="sng" spc="150">
                <a:solidFill>
                  <a:srgbClr val="000000">
                    <a:lumMod val="75000"/>
                    <a:lumOff val="25000"/>
                  </a:srgbClr>
                </a:solidFill>
                <a:sym typeface="+mn-ea"/>
              </a:rPr>
              <a:t>。针对</a:t>
            </a:r>
            <a:r>
              <a:rPr lang="zh-CN" altLang="en-US" sz="1400" u="sng" spc="150">
                <a:solidFill>
                  <a:schemeClr val="accent1"/>
                </a:solidFill>
                <a:sym typeface="+mn-ea"/>
              </a:rPr>
              <a:t>膜色曲线不同维度上反射率的优化，可能在输入膜厚设置端有不同的响应情况</a:t>
            </a:r>
            <a:r>
              <a:rPr lang="zh-CN" altLang="en-US" sz="1400" u="sng" spc="150">
                <a:solidFill>
                  <a:srgbClr val="000000">
                    <a:lumMod val="75000"/>
                    <a:lumOff val="25000"/>
                  </a:srgbClr>
                </a:solidFill>
                <a:sym typeface="+mn-ea"/>
              </a:rPr>
              <a:t>。如，优化膜色曲线的第</a:t>
            </a:r>
            <a:r>
              <a:rPr lang="en-US" altLang="zh-CN" sz="1400" u="sng" spc="150">
                <a:solidFill>
                  <a:srgbClr val="000000">
                    <a:lumMod val="75000"/>
                    <a:lumOff val="25000"/>
                  </a:srgbClr>
                </a:solidFill>
                <a:sym typeface="+mn-ea"/>
              </a:rPr>
              <a:t>74</a:t>
            </a:r>
            <a:r>
              <a:rPr lang="zh-CN" altLang="en-US" sz="1400" u="sng" spc="150">
                <a:solidFill>
                  <a:srgbClr val="000000">
                    <a:lumMod val="75000"/>
                    <a:lumOff val="25000"/>
                  </a:srgbClr>
                </a:solidFill>
                <a:sym typeface="+mn-ea"/>
              </a:rPr>
              <a:t>维需要将第二层膜厚调小，但优化膜色曲线的第</a:t>
            </a:r>
            <a:r>
              <a:rPr lang="en-US" altLang="zh-CN" sz="1400" u="sng" spc="150">
                <a:solidFill>
                  <a:srgbClr val="000000">
                    <a:lumMod val="75000"/>
                    <a:lumOff val="25000"/>
                  </a:srgbClr>
                </a:solidFill>
                <a:sym typeface="+mn-ea"/>
              </a:rPr>
              <a:t>75</a:t>
            </a:r>
            <a:r>
              <a:rPr lang="zh-CN" altLang="en-US" sz="1400" u="sng" spc="150">
                <a:solidFill>
                  <a:srgbClr val="000000">
                    <a:lumMod val="75000"/>
                    <a:lumOff val="25000"/>
                  </a:srgbClr>
                </a:solidFill>
                <a:sym typeface="+mn-ea"/>
              </a:rPr>
              <a:t>维需要将第二层膜厚调大</a:t>
            </a:r>
            <a:r>
              <a:rPr lang="en-US" altLang="zh-CN" sz="1400" u="sng" spc="150">
                <a:solidFill>
                  <a:srgbClr val="000000">
                    <a:lumMod val="75000"/>
                    <a:lumOff val="25000"/>
                  </a:srgbClr>
                </a:solidFill>
                <a:sym typeface="+mn-ea"/>
              </a:rPr>
              <a:t>..  </a:t>
            </a:r>
            <a:endParaRPr lang="en-US" altLang="zh-CN"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算法需要解决以上两个冲突，实现最终成品镜片合格目标</a:t>
            </a:r>
            <a:endParaRPr lang="zh-CN" altLang="en-US" sz="1400" u="sng" spc="150">
              <a:solidFill>
                <a:srgbClr val="000000">
                  <a:lumMod val="75000"/>
                  <a:lumOff val="25000"/>
                </a:srgb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fontScale="90000"/>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363855" y="505460"/>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工艺优化非典型的</a:t>
            </a:r>
            <a:r>
              <a:rPr lang="en-US" altLang="zh-CN" sz="1400" u="sng" spc="150">
                <a:solidFill>
                  <a:srgbClr val="000000">
                    <a:lumMod val="75000"/>
                    <a:lumOff val="25000"/>
                  </a:srgbClr>
                </a:solidFill>
                <a:sym typeface="+mn-ea"/>
              </a:rPr>
              <a:t>ML</a:t>
            </a:r>
            <a:r>
              <a:rPr lang="zh-CN" altLang="en-US" sz="1400" u="sng" spc="150">
                <a:solidFill>
                  <a:srgbClr val="000000">
                    <a:lumMod val="75000"/>
                    <a:lumOff val="25000"/>
                  </a:srgbClr>
                </a:solidFill>
                <a:sym typeface="+mn-ea"/>
              </a:rPr>
              <a:t>构建映射过程</a:t>
            </a:r>
            <a:endParaRPr lang="zh-CN" altLang="en-US" sz="1400" u="sng" spc="150">
              <a:solidFill>
                <a:srgbClr val="000000">
                  <a:lumMod val="75000"/>
                  <a:lumOff val="25000"/>
                </a:srgbClr>
              </a:solidFill>
              <a:sym typeface="+mn-ea"/>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由于机器隐含状态的影响，膜厚设置值与</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lab</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膜色曲线形成一对多关联。故算法需要</a:t>
            </a:r>
            <a:r>
              <a:rPr lang="zh-CN" altLang="en-US" sz="1400" u="sng" spc="150">
                <a:solidFill>
                  <a:schemeClr val="accent1"/>
                </a:solidFill>
                <a:latin typeface="Arial" panose="020B0604020202020204" pitchFamily="34" charset="0"/>
                <a:ea typeface="微软雅黑" panose="020B0503020204020204" pitchFamily="34" charset="-122"/>
              </a:rPr>
              <a:t>拟合</a:t>
            </a:r>
            <a:r>
              <a:rPr lang="en-US" altLang="zh-CN" sz="1400" u="sng" spc="150">
                <a:solidFill>
                  <a:schemeClr val="accent1"/>
                </a:solidFill>
                <a:latin typeface="Arial" panose="020B0604020202020204" pitchFamily="34" charset="0"/>
                <a:ea typeface="微软雅黑" panose="020B0503020204020204" pitchFamily="34" charset="-122"/>
              </a:rPr>
              <a:t>”</a:t>
            </a:r>
            <a:r>
              <a:rPr lang="zh-CN" altLang="en-US" sz="1400" u="sng" spc="150">
                <a:solidFill>
                  <a:schemeClr val="accent1"/>
                </a:solidFill>
                <a:latin typeface="Arial" panose="020B0604020202020204" pitchFamily="34" charset="0"/>
                <a:ea typeface="微软雅黑" panose="020B0503020204020204" pitchFamily="34" charset="-122"/>
              </a:rPr>
              <a:t>机器隐含状态</a:t>
            </a:r>
            <a:r>
              <a:rPr lang="en-US" altLang="zh-CN" sz="1400" u="sng" spc="150">
                <a:solidFill>
                  <a:schemeClr val="accent1"/>
                </a:solidFill>
                <a:latin typeface="Arial" panose="020B0604020202020204" pitchFamily="34" charset="0"/>
                <a:ea typeface="微软雅黑" panose="020B0503020204020204" pitchFamily="34" charset="-122"/>
              </a:rPr>
              <a:t>”</a:t>
            </a:r>
            <a:r>
              <a:rPr lang="zh-CN" altLang="en-US" sz="1400" u="sng" spc="150">
                <a:solidFill>
                  <a:schemeClr val="accent1"/>
                </a:solidFill>
                <a:latin typeface="Arial" panose="020B0604020202020204" pitchFamily="34" charset="0"/>
                <a:ea typeface="微软雅黑" panose="020B0503020204020204" pitchFamily="34" charset="-122"/>
              </a:rPr>
              <a:t>枢纽</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，将</a:t>
            </a:r>
            <a:r>
              <a:rPr lang="zh-CN" altLang="en-US" sz="1400" u="sng" spc="150">
                <a:solidFill>
                  <a:schemeClr val="accent1"/>
                </a:solidFill>
                <a:latin typeface="Arial" panose="020B0604020202020204" pitchFamily="34" charset="0"/>
                <a:ea typeface="微软雅黑" panose="020B0503020204020204" pitchFamily="34" charset="-122"/>
              </a:rPr>
              <a:t>膜厚设置值与</a:t>
            </a:r>
            <a:r>
              <a:rPr lang="en-US" altLang="zh-CN" sz="1400" u="sng" spc="150">
                <a:solidFill>
                  <a:schemeClr val="accent1"/>
                </a:solidFill>
                <a:latin typeface="Arial" panose="020B0604020202020204" pitchFamily="34" charset="0"/>
                <a:ea typeface="微软雅黑" panose="020B0503020204020204" pitchFamily="34" charset="-122"/>
              </a:rPr>
              <a:t>lab</a:t>
            </a:r>
            <a:r>
              <a:rPr lang="zh-CN" altLang="en-US" sz="1400" u="sng" spc="150">
                <a:solidFill>
                  <a:schemeClr val="accent1"/>
                </a:solidFill>
                <a:latin typeface="Arial" panose="020B0604020202020204" pitchFamily="34" charset="0"/>
                <a:ea typeface="微软雅黑" panose="020B0503020204020204" pitchFamily="34" charset="-122"/>
              </a:rPr>
              <a:t>膜色曲线形成一对一关联</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model1</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：膜厚设置值 </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-&gt; </a:t>
            </a:r>
            <a:r>
              <a:rPr lang="zh-CN" altLang="en-US" sz="1400" spc="150">
                <a:solidFill>
                  <a:schemeClr val="accent1"/>
                </a:solidFill>
                <a:latin typeface="Arial" panose="020B0604020202020204" pitchFamily="34" charset="0"/>
                <a:ea typeface="微软雅黑" panose="020B0503020204020204" pitchFamily="34" charset="-122"/>
              </a:rPr>
              <a:t>膜厚采样值方差特征</a:t>
            </a:r>
            <a:endParaRPr lang="en-US" altLang="zh-CN" sz="1400" spc="150">
              <a:solidFill>
                <a:schemeClr val="accent1"/>
              </a:solidFill>
              <a:latin typeface="Arial" panose="020B0604020202020204" pitchFamily="34" charset="0"/>
              <a:ea typeface="微软雅黑" panose="020B0503020204020204" pitchFamily="34" charset="-122"/>
            </a:endParaRPr>
          </a:p>
          <a:p>
            <a:pPr marL="1200150" lvl="2" indent="-285750">
              <a:lnSpc>
                <a:spcPct val="120000"/>
              </a:lnSpc>
              <a:spcAft>
                <a:spcPts val="1000"/>
              </a:spcAft>
              <a:buClr>
                <a:srgbClr val="FFFFFF">
                  <a:lumMod val="85000"/>
                </a:srgbClr>
              </a:buClr>
              <a:buFont typeface="Wingdings" panose="05000000000000000000" pitchFamily="2" charset="2"/>
              <a:buChar char="l"/>
            </a:pP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model2</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spc="150">
                <a:solidFill>
                  <a:schemeClr val="accent1"/>
                </a:solidFill>
                <a:sym typeface="+mn-ea"/>
              </a:rPr>
              <a:t>膜厚采样值方差特征</a:t>
            </a:r>
            <a:r>
              <a:rPr lang="zh-CN" altLang="en-US" sz="1400" spc="150">
                <a:solidFill>
                  <a:srgbClr val="000000">
                    <a:lumMod val="75000"/>
                    <a:lumOff val="25000"/>
                  </a:srgbClr>
                </a:solidFill>
                <a:sym typeface="+mn-ea"/>
              </a:rPr>
              <a:t> </a:t>
            </a:r>
            <a:r>
              <a:rPr lang="en-US" altLang="zh-CN" sz="1400" spc="150">
                <a:solidFill>
                  <a:srgbClr val="000000">
                    <a:lumMod val="75000"/>
                    <a:lumOff val="25000"/>
                  </a:srgbClr>
                </a:solidFill>
                <a:sym typeface="+mn-ea"/>
              </a:rPr>
              <a:t>-&gt; lab</a:t>
            </a:r>
            <a:r>
              <a:rPr lang="zh-CN" altLang="en-US" sz="1400" spc="150">
                <a:solidFill>
                  <a:srgbClr val="000000">
                    <a:lumMod val="75000"/>
                    <a:lumOff val="25000"/>
                  </a:srgbClr>
                </a:solidFill>
                <a:sym typeface="+mn-ea"/>
              </a:rPr>
              <a:t>膜色曲线</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由于</a:t>
            </a:r>
            <a:r>
              <a:rPr lang="zh-CN" altLang="en-US" sz="1400" u="sng" spc="150">
                <a:solidFill>
                  <a:schemeClr val="accent1"/>
                </a:solidFill>
                <a:latin typeface="Arial" panose="020B0604020202020204" pitchFamily="34" charset="0"/>
                <a:ea typeface="微软雅黑" panose="020B0503020204020204" pitchFamily="34" charset="-122"/>
              </a:rPr>
              <a:t>机器隐含状态无法学习且完全随机</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，故需</a:t>
            </a:r>
            <a:r>
              <a:rPr lang="zh-CN" altLang="en-US" sz="1400" u="sng" spc="150">
                <a:solidFill>
                  <a:schemeClr val="accent1"/>
                </a:solidFill>
                <a:latin typeface="Arial" panose="020B0604020202020204" pitchFamily="34" charset="0"/>
                <a:ea typeface="微软雅黑" panose="020B0503020204020204" pitchFamily="34" charset="-122"/>
              </a:rPr>
              <a:t>针对每一清洗周期</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，实现</a:t>
            </a:r>
            <a:r>
              <a:rPr lang="en-US" altLang="zh-CN" sz="1400" u="sng" spc="150">
                <a:solidFill>
                  <a:srgbClr val="000000">
                    <a:lumMod val="75000"/>
                    <a:lumOff val="25000"/>
                  </a:srgbClr>
                </a:solidFill>
                <a:latin typeface="Arial" panose="020B0604020202020204" pitchFamily="34" charset="0"/>
                <a:ea typeface="微软雅黑" panose="020B0503020204020204" pitchFamily="34" charset="-122"/>
              </a:rPr>
              <a:t>model1,model2</a:t>
            </a: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拟合</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为什么选择</a:t>
            </a:r>
            <a:r>
              <a:rPr lang="zh-CN" altLang="en-US" sz="1400" spc="150">
                <a:solidFill>
                  <a:schemeClr val="accent1"/>
                </a:solidFill>
                <a:sym typeface="+mn-ea"/>
              </a:rPr>
              <a:t>膜厚采样值方差特征</a:t>
            </a:r>
            <a:r>
              <a:rPr lang="zh-CN" altLang="en-US" sz="1400" spc="150">
                <a:solidFill>
                  <a:schemeClr val="bg2">
                    <a:lumMod val="25000"/>
                  </a:schemeClr>
                </a:solidFill>
                <a:sym typeface="+mn-ea"/>
              </a:rPr>
              <a:t>作为两个子模型的</a:t>
            </a:r>
            <a:r>
              <a:rPr lang="en-US" altLang="zh-CN" sz="1400" spc="150">
                <a:solidFill>
                  <a:schemeClr val="accent1"/>
                </a:solidFill>
                <a:sym typeface="+mn-ea"/>
              </a:rPr>
              <a:t>”</a:t>
            </a:r>
            <a:r>
              <a:rPr lang="zh-CN" altLang="en-US" sz="1400" spc="150">
                <a:solidFill>
                  <a:schemeClr val="accent1"/>
                </a:solidFill>
                <a:sym typeface="+mn-ea"/>
              </a:rPr>
              <a:t>传输枢纽</a:t>
            </a:r>
            <a:r>
              <a:rPr lang="en-US" altLang="zh-CN" sz="1400" spc="150">
                <a:solidFill>
                  <a:schemeClr val="accent1"/>
                </a:solidFill>
                <a:sym typeface="+mn-ea"/>
              </a:rPr>
              <a:t>”</a:t>
            </a:r>
            <a:r>
              <a:rPr lang="zh-CN" altLang="en-US" sz="1400" spc="150">
                <a:solidFill>
                  <a:schemeClr val="accent1"/>
                </a:solidFill>
                <a:sym typeface="+mn-ea"/>
              </a:rPr>
              <a:t>？</a:t>
            </a:r>
            <a:endParaRPr lang="zh-CN" altLang="en-US" sz="1400" spc="150">
              <a:solidFill>
                <a:schemeClr val="accent1"/>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因为</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 </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膜厚采样值可实时反应机器的镀膜情况，方差特征可量化一段数据的离散，平稳等特性，反应机器镀膜过程的稳定性。</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title"/>
          </p:nvPr>
        </p:nvSpPr>
        <p:spPr>
          <a:xfrm>
            <a:off x="838200" y="-123190"/>
            <a:ext cx="10515600" cy="1325563"/>
          </a:xfrm>
        </p:spPr>
        <p:txBody>
          <a:bodyPr>
            <a:normAutofit/>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527685" y="1202690"/>
            <a:ext cx="10826115" cy="5519420"/>
          </a:xfrm>
          <a:prstGeom prst="rect">
            <a:avLst/>
          </a:prstGeom>
        </p:spPr>
        <p:txBody>
          <a:bodyPr anchor="ctr">
            <a:normAutofit fontScale="90000" lnSpcReduction="20000"/>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数据驱动建模的几个问题：</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工艺优化非典型的</a:t>
            </a:r>
            <a:r>
              <a:rPr lang="en-US" altLang="zh-CN" sz="1400" u="sng" spc="150">
                <a:solidFill>
                  <a:srgbClr val="000000">
                    <a:lumMod val="75000"/>
                    <a:lumOff val="25000"/>
                  </a:srgbClr>
                </a:solidFill>
                <a:sym typeface="+mn-ea"/>
              </a:rPr>
              <a:t>ML</a:t>
            </a:r>
            <a:r>
              <a:rPr lang="zh-CN" altLang="en-US" sz="1400" u="sng" spc="150">
                <a:solidFill>
                  <a:srgbClr val="000000">
                    <a:lumMod val="75000"/>
                    <a:lumOff val="25000"/>
                  </a:srgbClr>
                </a:solidFill>
                <a:sym typeface="+mn-ea"/>
              </a:rPr>
              <a:t>构建映射过程</a:t>
            </a: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latin typeface="Arial" panose="020B0604020202020204" pitchFamily="34" charset="0"/>
                <a:ea typeface="微软雅黑" panose="020B0503020204020204" pitchFamily="34" charset="-122"/>
              </a:rPr>
              <a:t>左图为 </a:t>
            </a:r>
            <a:r>
              <a:rPr lang="zh-CN" altLang="en-US" sz="1400" u="sng" spc="150">
                <a:solidFill>
                  <a:schemeClr val="accent1"/>
                </a:solidFill>
                <a:sym typeface="+mn-ea"/>
              </a:rPr>
              <a:t>膜厚采样值方差特征</a:t>
            </a:r>
            <a:r>
              <a:rPr lang="zh-CN" altLang="en-US" sz="1400" u="sng" spc="150">
                <a:solidFill>
                  <a:srgbClr val="000000">
                    <a:lumMod val="75000"/>
                    <a:lumOff val="25000"/>
                  </a:srgbClr>
                </a:solidFill>
                <a:sym typeface="+mn-ea"/>
              </a:rPr>
              <a:t> 到</a:t>
            </a:r>
            <a:r>
              <a:rPr lang="en-US" altLang="zh-CN" sz="1400" u="sng" spc="150">
                <a:solidFill>
                  <a:srgbClr val="000000">
                    <a:lumMod val="75000"/>
                    <a:lumOff val="25000"/>
                  </a:srgbClr>
                </a:solidFill>
                <a:sym typeface="+mn-ea"/>
              </a:rPr>
              <a:t> lab</a:t>
            </a:r>
            <a:r>
              <a:rPr lang="zh-CN" altLang="en-US" sz="1400" u="sng" spc="150">
                <a:solidFill>
                  <a:srgbClr val="000000">
                    <a:lumMod val="75000"/>
                    <a:lumOff val="25000"/>
                  </a:srgbClr>
                </a:solidFill>
                <a:sym typeface="+mn-ea"/>
              </a:rPr>
              <a:t>膜色曲线的映射，右图为膜厚设置值 到 </a:t>
            </a:r>
            <a:r>
              <a:rPr lang="zh-CN" altLang="en-US" sz="1400" u="sng" spc="150">
                <a:solidFill>
                  <a:srgbClr val="000000">
                    <a:lumMod val="75000"/>
                    <a:lumOff val="25000"/>
                  </a:srgbClr>
                </a:solidFill>
                <a:sym typeface="+mn-ea"/>
              </a:rPr>
              <a:t> </a:t>
            </a:r>
            <a:r>
              <a:rPr lang="zh-CN" altLang="en-US" sz="1400" u="sng" spc="150">
                <a:solidFill>
                  <a:schemeClr val="accent1"/>
                </a:solidFill>
                <a:sym typeface="+mn-ea"/>
              </a:rPr>
              <a:t>膜厚采样值方差特征</a:t>
            </a:r>
            <a:r>
              <a:rPr lang="zh-CN" altLang="en-US" sz="1400" u="sng" spc="150">
                <a:solidFill>
                  <a:schemeClr val="bg2">
                    <a:lumMod val="25000"/>
                  </a:schemeClr>
                </a:solidFill>
                <a:sym typeface="+mn-ea"/>
              </a:rPr>
              <a:t> 的映射</a:t>
            </a:r>
            <a:r>
              <a:rPr lang="zh-CN" altLang="en-US" sz="1400" spc="150">
                <a:solidFill>
                  <a:srgbClr val="000000">
                    <a:lumMod val="75000"/>
                    <a:lumOff val="25000"/>
                  </a:srgbClr>
                </a:solidFill>
                <a:sym typeface="+mn-ea"/>
              </a:rPr>
              <a:t> </a:t>
            </a: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sym typeface="+mn-ea"/>
            </a:endParaRPr>
          </a:p>
          <a:p>
            <a:pPr marL="0" lvl="1" indent="-285750">
              <a:lnSpc>
                <a:spcPct val="120000"/>
              </a:lnSpc>
              <a:spcAft>
                <a:spcPts val="1000"/>
              </a:spcAft>
              <a:buClr>
                <a:srgbClr val="FFFFFF">
                  <a:lumMod val="85000"/>
                </a:srgbClr>
              </a:buClr>
              <a:buFont typeface="Wingdings" panose="05000000000000000000" pitchFamily="2" charset="2"/>
              <a:buChar char="l"/>
            </a:pPr>
            <a:r>
              <a:rPr lang="en-US" altLang="zh-CN" sz="1400" spc="150">
                <a:solidFill>
                  <a:srgbClr val="000000">
                    <a:lumMod val="75000"/>
                    <a:lumOff val="25000"/>
                  </a:srgbClr>
                </a:solidFill>
                <a:sym typeface="+mn-ea"/>
              </a:rPr>
              <a:t>                                 </a:t>
            </a:r>
            <a:endParaRPr lang="zh-CN" altLang="en-US" sz="1400" spc="150">
              <a:solidFill>
                <a:srgbClr val="000000">
                  <a:lumMod val="75000"/>
                  <a:lumOff val="25000"/>
                </a:srgbClr>
              </a:solidFill>
              <a:sym typeface="+mn-ea"/>
            </a:endParaRPr>
          </a:p>
        </p:txBody>
      </p:sp>
      <p:pic>
        <p:nvPicPr>
          <p:cNvPr id="4" name="图片 3" descr="1"/>
          <p:cNvPicPr>
            <a:picLocks noChangeAspect="1"/>
          </p:cNvPicPr>
          <p:nvPr/>
        </p:nvPicPr>
        <p:blipFill>
          <a:blip r:embed="rId2"/>
          <a:stretch>
            <a:fillRect/>
          </a:stretch>
        </p:blipFill>
        <p:spPr>
          <a:xfrm>
            <a:off x="762635" y="2520950"/>
            <a:ext cx="4617720" cy="3615055"/>
          </a:xfrm>
          <a:prstGeom prst="rect">
            <a:avLst/>
          </a:prstGeom>
        </p:spPr>
      </p:pic>
      <p:pic>
        <p:nvPicPr>
          <p:cNvPr id="2" name="图片 1" descr="企业微信截图_16286683288055"/>
          <p:cNvPicPr>
            <a:picLocks noChangeAspect="1"/>
          </p:cNvPicPr>
          <p:nvPr/>
        </p:nvPicPr>
        <p:blipFill>
          <a:blip r:embed="rId3"/>
          <a:stretch>
            <a:fillRect/>
          </a:stretch>
        </p:blipFill>
        <p:spPr>
          <a:xfrm>
            <a:off x="6003290" y="2788920"/>
            <a:ext cx="3995420" cy="30791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企业微信截图_16276264534525"/>
          <p:cNvPicPr>
            <a:picLocks noChangeAspect="1"/>
          </p:cNvPicPr>
          <p:nvPr>
            <p:custDataLst>
              <p:tags r:id="rId1"/>
            </p:custDataLst>
          </p:nvPr>
        </p:nvPicPr>
        <p:blipFill>
          <a:blip r:embed="rId2"/>
          <a:stretch>
            <a:fillRect/>
          </a:stretch>
        </p:blipFill>
        <p:spPr>
          <a:xfrm>
            <a:off x="3429635" y="1612900"/>
            <a:ext cx="4443730" cy="3497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title"/>
          </p:nvPr>
        </p:nvSpPr>
        <p:spPr>
          <a:xfrm>
            <a:off x="838200" y="0"/>
            <a:ext cx="10515600" cy="1325563"/>
          </a:xfrm>
        </p:spPr>
        <p:txBody>
          <a:bodyPr>
            <a:normAutofit/>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527685" y="2103120"/>
            <a:ext cx="10826115" cy="5519420"/>
          </a:xfrm>
          <a:prstGeom prst="rect">
            <a:avLst/>
          </a:prstGeom>
        </p:spPr>
        <p:txBody>
          <a:bodyPr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500" b="1" spc="150">
                <a:solidFill>
                  <a:srgbClr val="000000">
                    <a:lumMod val="75000"/>
                    <a:lumOff val="25000"/>
                  </a:srgbClr>
                </a:solidFill>
                <a:sym typeface="+mn-ea"/>
              </a:rPr>
              <a:t>数据驱动建模的几个问题：</a:t>
            </a:r>
            <a:endParaRPr lang="zh-CN" altLang="en-US" sz="15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u="sng" spc="150">
                <a:solidFill>
                  <a:srgbClr val="000000">
                    <a:lumMod val="75000"/>
                    <a:lumOff val="25000"/>
                  </a:srgbClr>
                </a:solidFill>
                <a:sym typeface="+mn-ea"/>
              </a:rPr>
              <a:t>算法优化过程</a:t>
            </a:r>
            <a:endParaRPr lang="zh-CN" altLang="en-US" sz="15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u="sng" spc="150">
                <a:solidFill>
                  <a:srgbClr val="000000">
                    <a:lumMod val="75000"/>
                    <a:lumOff val="25000"/>
                  </a:srgbClr>
                </a:solidFill>
                <a:sym typeface="+mn-ea"/>
              </a:rPr>
              <a:t>输入待优化样本，</a:t>
            </a:r>
            <a:r>
              <a:rPr lang="zh-CN" altLang="en-US" sz="1500" u="sng" spc="150">
                <a:solidFill>
                  <a:schemeClr val="accent1"/>
                </a:solidFill>
                <a:sym typeface="+mn-ea"/>
              </a:rPr>
              <a:t>根据数据的膜厚设置值和真实膜厚采样值方差</a:t>
            </a:r>
            <a:r>
              <a:rPr lang="zh-CN" altLang="en-US" sz="1500" u="sng" spc="150">
                <a:solidFill>
                  <a:srgbClr val="000000">
                    <a:lumMod val="75000"/>
                    <a:lumOff val="25000"/>
                  </a:srgbClr>
                </a:solidFill>
                <a:sym typeface="+mn-ea"/>
              </a:rPr>
              <a:t>，寻找到与其状态最接近的</a:t>
            </a:r>
            <a:r>
              <a:rPr lang="en-US" altLang="zh-CN" sz="1500" u="sng" spc="150">
                <a:solidFill>
                  <a:srgbClr val="000000">
                    <a:lumMod val="75000"/>
                    <a:lumOff val="25000"/>
                  </a:srgbClr>
                </a:solidFill>
                <a:sym typeface="+mn-ea"/>
              </a:rPr>
              <a:t>model1 (</a:t>
            </a:r>
            <a:r>
              <a:rPr lang="zh-CN" altLang="en-US" sz="1500" u="sng" spc="150">
                <a:solidFill>
                  <a:schemeClr val="accent1"/>
                </a:solidFill>
                <a:sym typeface="+mn-ea"/>
              </a:rPr>
              <a:t>基于所有独立清洗周期得到的</a:t>
            </a:r>
            <a:r>
              <a:rPr lang="en-US" altLang="zh-CN" sz="1500" u="sng" spc="150">
                <a:solidFill>
                  <a:schemeClr val="accent1"/>
                </a:solidFill>
                <a:sym typeface="+mn-ea"/>
              </a:rPr>
              <a:t>model1</a:t>
            </a:r>
            <a:r>
              <a:rPr lang="zh-CN" altLang="en-US" sz="1500" u="sng" spc="150">
                <a:solidFill>
                  <a:schemeClr val="accent1"/>
                </a:solidFill>
                <a:sym typeface="+mn-ea"/>
              </a:rPr>
              <a:t>中寻找</a:t>
            </a:r>
            <a:r>
              <a:rPr lang="en-US" altLang="zh-CN" sz="1500" u="sng" spc="150">
                <a:solidFill>
                  <a:srgbClr val="000000">
                    <a:lumMod val="75000"/>
                    <a:lumOff val="25000"/>
                  </a:srgbClr>
                </a:solidFill>
                <a:sym typeface="+mn-ea"/>
              </a:rPr>
              <a:t>)</a:t>
            </a:r>
            <a:endParaRPr lang="zh-CN" altLang="en-US" sz="15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u="sng" spc="150">
                <a:solidFill>
                  <a:srgbClr val="000000">
                    <a:lumMod val="75000"/>
                    <a:lumOff val="25000"/>
                  </a:srgbClr>
                </a:solidFill>
                <a:sym typeface="+mn-ea"/>
              </a:rPr>
              <a:t>根据数据的</a:t>
            </a:r>
            <a:r>
              <a:rPr lang="zh-CN" altLang="en-US" sz="1500" u="sng" spc="150">
                <a:solidFill>
                  <a:schemeClr val="accent1"/>
                </a:solidFill>
                <a:sym typeface="+mn-ea"/>
              </a:rPr>
              <a:t>真实膜厚采样值方差和真实</a:t>
            </a:r>
            <a:r>
              <a:rPr lang="en-US" altLang="zh-CN" sz="1500" u="sng" spc="150">
                <a:solidFill>
                  <a:schemeClr val="accent1"/>
                </a:solidFill>
                <a:sym typeface="+mn-ea"/>
              </a:rPr>
              <a:t>lab</a:t>
            </a:r>
            <a:r>
              <a:rPr lang="zh-CN" altLang="en-US" sz="1500" u="sng" spc="150">
                <a:solidFill>
                  <a:schemeClr val="accent1"/>
                </a:solidFill>
                <a:sym typeface="+mn-ea"/>
              </a:rPr>
              <a:t>膜色曲线，</a:t>
            </a:r>
            <a:r>
              <a:rPr lang="zh-CN" altLang="en-US" sz="1500" u="sng" spc="150">
                <a:solidFill>
                  <a:schemeClr val="tx2">
                    <a:lumMod val="75000"/>
                  </a:schemeClr>
                </a:solidFill>
                <a:sym typeface="+mn-ea"/>
              </a:rPr>
              <a:t>寻找到与气状态最接近的</a:t>
            </a:r>
            <a:r>
              <a:rPr lang="en-US" altLang="zh-CN" sz="1500" u="sng" spc="150">
                <a:solidFill>
                  <a:schemeClr val="tx2">
                    <a:lumMod val="75000"/>
                  </a:schemeClr>
                </a:solidFill>
                <a:sym typeface="+mn-ea"/>
              </a:rPr>
              <a:t>model2 </a:t>
            </a:r>
            <a:r>
              <a:rPr lang="en-US" altLang="zh-CN" sz="1500" u="sng" spc="150">
                <a:solidFill>
                  <a:schemeClr val="accent1"/>
                </a:solidFill>
                <a:sym typeface="+mn-ea"/>
              </a:rPr>
              <a:t>(</a:t>
            </a:r>
            <a:r>
              <a:rPr lang="zh-CN" altLang="en-US" sz="1500" u="sng" spc="150">
                <a:solidFill>
                  <a:schemeClr val="accent1"/>
                </a:solidFill>
                <a:sym typeface="+mn-ea"/>
              </a:rPr>
              <a:t>同样基于所以独立清洗周期的</a:t>
            </a:r>
            <a:r>
              <a:rPr lang="en-US" altLang="zh-CN" sz="1500" u="sng" spc="150">
                <a:solidFill>
                  <a:schemeClr val="accent1"/>
                </a:solidFill>
                <a:sym typeface="+mn-ea"/>
              </a:rPr>
              <a:t>model2</a:t>
            </a:r>
            <a:r>
              <a:rPr lang="zh-CN" altLang="en-US" sz="1500" u="sng" spc="150">
                <a:solidFill>
                  <a:schemeClr val="accent1"/>
                </a:solidFill>
                <a:sym typeface="+mn-ea"/>
              </a:rPr>
              <a:t>寻找</a:t>
            </a:r>
            <a:r>
              <a:rPr lang="en-US" altLang="zh-CN" sz="1500" u="sng" spc="150">
                <a:solidFill>
                  <a:schemeClr val="accent1"/>
                </a:solidFill>
                <a:sym typeface="+mn-ea"/>
              </a:rPr>
              <a:t>)</a:t>
            </a: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b="1" spc="150">
                <a:solidFill>
                  <a:schemeClr val="accent1"/>
                </a:solidFill>
                <a:sym typeface="+mn-ea"/>
              </a:rPr>
              <a:t>膜厚推优</a:t>
            </a:r>
            <a:r>
              <a:rPr lang="en-US" altLang="zh-CN" sz="1500" b="1" spc="150">
                <a:solidFill>
                  <a:schemeClr val="accent1"/>
                </a:solidFill>
                <a:sym typeface="+mn-ea"/>
              </a:rPr>
              <a:t>: </a:t>
            </a:r>
            <a:endParaRPr lang="zh-CN" altLang="en-US" sz="1500" b="1" spc="150">
              <a:solidFill>
                <a:schemeClr val="accent1"/>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000000">
                    <a:lumMod val="75000"/>
                    <a:lumOff val="25000"/>
                  </a:srgbClr>
                </a:solidFill>
                <a:sym typeface="+mn-ea"/>
              </a:rPr>
              <a:t>基于以上匹配到的最佳</a:t>
            </a:r>
            <a:r>
              <a:rPr lang="en-US" altLang="zh-CN" sz="1500" spc="150">
                <a:solidFill>
                  <a:srgbClr val="000000">
                    <a:lumMod val="75000"/>
                    <a:lumOff val="25000"/>
                  </a:srgbClr>
                </a:solidFill>
                <a:sym typeface="+mn-ea"/>
              </a:rPr>
              <a:t>model1,2</a:t>
            </a:r>
            <a:r>
              <a:rPr lang="zh-CN" altLang="en-US" sz="1500" spc="150">
                <a:solidFill>
                  <a:srgbClr val="000000">
                    <a:lumMod val="75000"/>
                    <a:lumOff val="25000"/>
                  </a:srgbClr>
                </a:solidFill>
                <a:sym typeface="+mn-ea"/>
              </a:rPr>
              <a:t>，首先固定</a:t>
            </a:r>
            <a:r>
              <a:rPr lang="en-US" altLang="zh-CN" sz="1500" spc="150">
                <a:solidFill>
                  <a:srgbClr val="000000">
                    <a:lumMod val="75000"/>
                    <a:lumOff val="25000"/>
                  </a:srgbClr>
                </a:solidFill>
                <a:sym typeface="+mn-ea"/>
              </a:rPr>
              <a:t>model2</a:t>
            </a:r>
            <a:r>
              <a:rPr lang="zh-CN" altLang="en-US" sz="1500" spc="150">
                <a:solidFill>
                  <a:srgbClr val="000000">
                    <a:lumMod val="75000"/>
                    <a:lumOff val="25000"/>
                  </a:srgbClr>
                </a:solidFill>
                <a:sym typeface="+mn-ea"/>
              </a:rPr>
              <a:t>内部参数，通过</a:t>
            </a:r>
            <a:r>
              <a:rPr lang="zh-CN" altLang="en-US" sz="1500" spc="150">
                <a:solidFill>
                  <a:schemeClr val="accent1"/>
                </a:solidFill>
                <a:sym typeface="+mn-ea"/>
              </a:rPr>
              <a:t>微调</a:t>
            </a:r>
            <a:r>
              <a:rPr lang="en-US" altLang="zh-CN" sz="1500" spc="150">
                <a:solidFill>
                  <a:schemeClr val="accent1"/>
                </a:solidFill>
                <a:sym typeface="+mn-ea"/>
              </a:rPr>
              <a:t>model2</a:t>
            </a:r>
            <a:r>
              <a:rPr lang="zh-CN" altLang="en-US" sz="1500" spc="150">
                <a:solidFill>
                  <a:schemeClr val="accent1"/>
                </a:solidFill>
                <a:sym typeface="+mn-ea"/>
              </a:rPr>
              <a:t>的输入端</a:t>
            </a:r>
            <a:r>
              <a:rPr lang="en-US" altLang="zh-CN" sz="1500" spc="150">
                <a:solidFill>
                  <a:srgbClr val="000000">
                    <a:lumMod val="75000"/>
                    <a:lumOff val="25000"/>
                  </a:srgbClr>
                </a:solidFill>
                <a:sym typeface="+mn-ea"/>
              </a:rPr>
              <a:t>(</a:t>
            </a:r>
            <a:r>
              <a:rPr lang="zh-CN" altLang="en-US" sz="1500" spc="150">
                <a:solidFill>
                  <a:srgbClr val="000000">
                    <a:lumMod val="75000"/>
                    <a:lumOff val="25000"/>
                  </a:srgbClr>
                </a:solidFill>
                <a:sym typeface="+mn-ea"/>
              </a:rPr>
              <a:t>膜厚采样方差</a:t>
            </a:r>
            <a:r>
              <a:rPr lang="en-US" altLang="zh-CN" sz="1500" spc="150">
                <a:solidFill>
                  <a:srgbClr val="000000">
                    <a:lumMod val="75000"/>
                    <a:lumOff val="25000"/>
                  </a:srgbClr>
                </a:solidFill>
                <a:sym typeface="+mn-ea"/>
              </a:rPr>
              <a:t>)</a:t>
            </a:r>
            <a:r>
              <a:rPr lang="zh-CN" altLang="en-US" sz="1500" spc="150">
                <a:solidFill>
                  <a:srgbClr val="000000">
                    <a:lumMod val="75000"/>
                    <a:lumOff val="25000"/>
                  </a:srgbClr>
                </a:solidFill>
                <a:sym typeface="+mn-ea"/>
              </a:rPr>
              <a:t>，</a:t>
            </a:r>
            <a:r>
              <a:rPr lang="zh-CN" altLang="en-US" sz="1500" spc="150">
                <a:solidFill>
                  <a:schemeClr val="accent1"/>
                </a:solidFill>
                <a:sym typeface="+mn-ea"/>
              </a:rPr>
              <a:t>优化</a:t>
            </a:r>
            <a:r>
              <a:rPr lang="en-US" altLang="zh-CN" sz="1500" spc="150">
                <a:solidFill>
                  <a:srgbClr val="000000">
                    <a:lumMod val="75000"/>
                    <a:lumOff val="25000"/>
                  </a:srgbClr>
                </a:solidFill>
                <a:sym typeface="+mn-ea"/>
              </a:rPr>
              <a:t>model2</a:t>
            </a:r>
            <a:r>
              <a:rPr lang="zh-CN" altLang="en-US" sz="1500" spc="150">
                <a:solidFill>
                  <a:srgbClr val="000000">
                    <a:lumMod val="75000"/>
                    <a:lumOff val="25000"/>
                  </a:srgbClr>
                </a:solidFill>
                <a:sym typeface="+mn-ea"/>
              </a:rPr>
              <a:t>的输出</a:t>
            </a:r>
            <a:r>
              <a:rPr lang="en-US" altLang="zh-CN" sz="1500" spc="150">
                <a:solidFill>
                  <a:schemeClr val="accent1"/>
                </a:solidFill>
                <a:sym typeface="+mn-ea"/>
              </a:rPr>
              <a:t>lab</a:t>
            </a:r>
            <a:r>
              <a:rPr lang="zh-CN" altLang="en-US" sz="1500" spc="150">
                <a:solidFill>
                  <a:schemeClr val="accent1"/>
                </a:solidFill>
                <a:sym typeface="+mn-ea"/>
              </a:rPr>
              <a:t>膜色曲线</a:t>
            </a:r>
            <a:r>
              <a:rPr lang="zh-CN" altLang="en-US" sz="1500" spc="150">
                <a:solidFill>
                  <a:srgbClr val="000000">
                    <a:lumMod val="75000"/>
                    <a:lumOff val="25000"/>
                  </a:srgbClr>
                </a:solidFill>
                <a:sym typeface="+mn-ea"/>
              </a:rPr>
              <a:t>，将微调后的</a:t>
            </a:r>
            <a:r>
              <a:rPr lang="zh-CN" altLang="en-US" sz="1500" spc="150">
                <a:solidFill>
                  <a:schemeClr val="accent1"/>
                </a:solidFill>
                <a:sym typeface="+mn-ea"/>
              </a:rPr>
              <a:t>膜厚采样方差值落盘</a:t>
            </a:r>
            <a:r>
              <a:rPr lang="zh-CN" altLang="en-US" sz="1500" spc="150">
                <a:solidFill>
                  <a:srgbClr val="000000">
                    <a:lumMod val="75000"/>
                    <a:lumOff val="25000"/>
                  </a:srgbClr>
                </a:solidFill>
                <a:sym typeface="+mn-ea"/>
              </a:rPr>
              <a:t>。</a:t>
            </a: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000000">
                    <a:lumMod val="75000"/>
                    <a:lumOff val="25000"/>
                  </a:srgbClr>
                </a:solidFill>
                <a:sym typeface="+mn-ea"/>
              </a:rPr>
              <a:t>读取已落盘的</a:t>
            </a:r>
            <a:r>
              <a:rPr lang="zh-CN" altLang="en-US" sz="1500" spc="150">
                <a:solidFill>
                  <a:schemeClr val="accent1"/>
                </a:solidFill>
                <a:sym typeface="+mn-ea"/>
              </a:rPr>
              <a:t>膜厚采样方差值</a:t>
            </a:r>
            <a:r>
              <a:rPr lang="zh-CN" altLang="en-US" sz="1500" spc="150">
                <a:solidFill>
                  <a:srgbClr val="000000">
                    <a:lumMod val="75000"/>
                    <a:lumOff val="25000"/>
                  </a:srgbClr>
                </a:solidFill>
                <a:sym typeface="+mn-ea"/>
              </a:rPr>
              <a:t>，将其赋值到</a:t>
            </a:r>
            <a:r>
              <a:rPr lang="en-US" altLang="zh-CN" sz="1500" spc="150">
                <a:solidFill>
                  <a:srgbClr val="000000">
                    <a:lumMod val="75000"/>
                    <a:lumOff val="25000"/>
                  </a:srgbClr>
                </a:solidFill>
                <a:sym typeface="+mn-ea"/>
              </a:rPr>
              <a:t>model1</a:t>
            </a:r>
            <a:r>
              <a:rPr lang="zh-CN" altLang="en-US" sz="1500" spc="150">
                <a:solidFill>
                  <a:srgbClr val="000000">
                    <a:lumMod val="75000"/>
                    <a:lumOff val="25000"/>
                  </a:srgbClr>
                </a:solidFill>
                <a:sym typeface="+mn-ea"/>
              </a:rPr>
              <a:t>的输出端。固定</a:t>
            </a:r>
            <a:r>
              <a:rPr lang="en-US" altLang="zh-CN" sz="1500" spc="150">
                <a:solidFill>
                  <a:srgbClr val="000000">
                    <a:lumMod val="75000"/>
                    <a:lumOff val="25000"/>
                  </a:srgbClr>
                </a:solidFill>
                <a:sym typeface="+mn-ea"/>
              </a:rPr>
              <a:t>model1</a:t>
            </a:r>
            <a:r>
              <a:rPr lang="zh-CN" altLang="en-US" sz="1500" spc="150">
                <a:solidFill>
                  <a:srgbClr val="000000">
                    <a:lumMod val="75000"/>
                    <a:lumOff val="25000"/>
                  </a:srgbClr>
                </a:solidFill>
                <a:sym typeface="+mn-ea"/>
              </a:rPr>
              <a:t>内部参数，通过微调输入端</a:t>
            </a:r>
            <a:r>
              <a:rPr lang="en-US" altLang="zh-CN" sz="1500" spc="150">
                <a:solidFill>
                  <a:srgbClr val="000000">
                    <a:lumMod val="75000"/>
                    <a:lumOff val="25000"/>
                  </a:srgbClr>
                </a:solidFill>
                <a:sym typeface="+mn-ea"/>
              </a:rPr>
              <a:t>(</a:t>
            </a:r>
            <a:r>
              <a:rPr lang="zh-CN" altLang="en-US" sz="1500" spc="150">
                <a:solidFill>
                  <a:schemeClr val="accent1"/>
                </a:solidFill>
                <a:sym typeface="+mn-ea"/>
              </a:rPr>
              <a:t>膜厚设置值</a:t>
            </a:r>
            <a:r>
              <a:rPr lang="en-US" altLang="zh-CN" sz="1500" spc="150">
                <a:solidFill>
                  <a:srgbClr val="000000">
                    <a:lumMod val="75000"/>
                    <a:lumOff val="25000"/>
                  </a:srgbClr>
                </a:solidFill>
                <a:sym typeface="+mn-ea"/>
              </a:rPr>
              <a:t>)</a:t>
            </a:r>
            <a:r>
              <a:rPr lang="zh-CN" altLang="en-US" sz="1500" spc="150">
                <a:solidFill>
                  <a:srgbClr val="000000">
                    <a:lumMod val="75000"/>
                    <a:lumOff val="25000"/>
                  </a:srgbClr>
                </a:solidFill>
                <a:sym typeface="+mn-ea"/>
              </a:rPr>
              <a:t>，使模型</a:t>
            </a:r>
            <a:r>
              <a:rPr lang="en-US" altLang="zh-CN" sz="1500" spc="150">
                <a:solidFill>
                  <a:srgbClr val="000000">
                    <a:lumMod val="75000"/>
                    <a:lumOff val="25000"/>
                  </a:srgbClr>
                </a:solidFill>
                <a:sym typeface="+mn-ea"/>
              </a:rPr>
              <a:t>loss</a:t>
            </a:r>
            <a:r>
              <a:rPr lang="zh-CN" altLang="en-US" sz="1500" spc="150">
                <a:solidFill>
                  <a:srgbClr val="000000">
                    <a:lumMod val="75000"/>
                    <a:lumOff val="25000"/>
                  </a:srgbClr>
                </a:solidFill>
                <a:sym typeface="+mn-ea"/>
              </a:rPr>
              <a:t>持续减小至收敛，得到一套可使得</a:t>
            </a:r>
            <a:r>
              <a:rPr lang="en-US" altLang="zh-CN" sz="1500" spc="150">
                <a:solidFill>
                  <a:srgbClr val="000000">
                    <a:lumMod val="75000"/>
                    <a:lumOff val="25000"/>
                  </a:srgbClr>
                </a:solidFill>
                <a:sym typeface="+mn-ea"/>
              </a:rPr>
              <a:t>model1</a:t>
            </a:r>
            <a:r>
              <a:rPr lang="zh-CN" altLang="en-US" sz="1500" spc="150">
                <a:solidFill>
                  <a:srgbClr val="000000">
                    <a:lumMod val="75000"/>
                    <a:lumOff val="25000"/>
                  </a:srgbClr>
                </a:solidFill>
                <a:sym typeface="+mn-ea"/>
              </a:rPr>
              <a:t>输出</a:t>
            </a:r>
            <a:r>
              <a:rPr lang="zh-CN" altLang="en-US" sz="1500" spc="150">
                <a:solidFill>
                  <a:schemeClr val="accent1"/>
                </a:solidFill>
                <a:sym typeface="+mn-ea"/>
              </a:rPr>
              <a:t>膜厚采样方差落盘值</a:t>
            </a:r>
            <a:r>
              <a:rPr lang="zh-CN" altLang="en-US" sz="1500" spc="150">
                <a:solidFill>
                  <a:schemeClr val="tx2">
                    <a:lumMod val="75000"/>
                  </a:schemeClr>
                </a:solidFill>
                <a:sym typeface="+mn-ea"/>
              </a:rPr>
              <a:t>的</a:t>
            </a:r>
            <a:r>
              <a:rPr lang="zh-CN" altLang="en-US" sz="1500" spc="150">
                <a:solidFill>
                  <a:schemeClr val="accent1"/>
                </a:solidFill>
                <a:sym typeface="+mn-ea"/>
              </a:rPr>
              <a:t>膜厚设置值。</a:t>
            </a:r>
            <a:endParaRPr lang="zh-CN" altLang="en-US" sz="1500" spc="150">
              <a:solidFill>
                <a:schemeClr val="accent1"/>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chemeClr val="tx2">
                    <a:lumMod val="75000"/>
                  </a:schemeClr>
                </a:solidFill>
                <a:sym typeface="+mn-ea"/>
              </a:rPr>
              <a:t>此结果即为算法的最终输出</a:t>
            </a:r>
            <a:r>
              <a:rPr lang="en-US" altLang="zh-CN" sz="1500" spc="150">
                <a:solidFill>
                  <a:schemeClr val="tx2">
                    <a:lumMod val="75000"/>
                  </a:schemeClr>
                </a:solidFill>
                <a:sym typeface="+mn-ea"/>
              </a:rPr>
              <a:t>: </a:t>
            </a:r>
            <a:r>
              <a:rPr lang="zh-CN" altLang="en-US" sz="1500" spc="150">
                <a:solidFill>
                  <a:schemeClr val="accent1"/>
                </a:solidFill>
                <a:sym typeface="+mn-ea"/>
              </a:rPr>
              <a:t>可将</a:t>
            </a:r>
            <a:r>
              <a:rPr lang="en-US" altLang="zh-CN" sz="1500" spc="150">
                <a:solidFill>
                  <a:schemeClr val="accent1"/>
                </a:solidFill>
                <a:sym typeface="+mn-ea"/>
              </a:rPr>
              <a:t>lab</a:t>
            </a:r>
            <a:r>
              <a:rPr lang="zh-CN" altLang="en-US" sz="1500" spc="150">
                <a:solidFill>
                  <a:schemeClr val="accent1"/>
                </a:solidFill>
                <a:sym typeface="+mn-ea"/>
              </a:rPr>
              <a:t>膜色曲线调优的膜厚设置值。</a:t>
            </a:r>
            <a:endParaRPr lang="en-US" altLang="zh-CN"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0" lvl="1" indent="-285750">
              <a:lnSpc>
                <a:spcPct val="120000"/>
              </a:lnSpc>
              <a:spcAft>
                <a:spcPts val="1000"/>
              </a:spcAft>
              <a:buClr>
                <a:srgbClr val="FFFFFF">
                  <a:lumMod val="85000"/>
                </a:srgbClr>
              </a:buClr>
              <a:buFont typeface="Wingdings" panose="05000000000000000000" pitchFamily="2" charset="2"/>
              <a:buChar char="l"/>
            </a:pPr>
            <a:r>
              <a:rPr lang="en-US" altLang="zh-CN" sz="1500" spc="150">
                <a:solidFill>
                  <a:srgbClr val="000000">
                    <a:lumMod val="75000"/>
                    <a:lumOff val="25000"/>
                  </a:srgbClr>
                </a:solidFill>
                <a:sym typeface="+mn-ea"/>
              </a:rPr>
              <a:t>                                 </a:t>
            </a:r>
            <a:endParaRPr lang="en-US" altLang="zh-CN" sz="1500" spc="150">
              <a:solidFill>
                <a:srgbClr val="000000">
                  <a:lumMod val="75000"/>
                  <a:lumOff val="25000"/>
                </a:srgb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Look for Z like ZEISS when you choose lenses"/>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0" y="-10887"/>
            <a:ext cx="12192000" cy="6868887"/>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2"/>
          <a:stretch>
            <a:fillRect/>
          </a:stretch>
        </p:blipFill>
        <p:spPr>
          <a:xfrm>
            <a:off x="-5917" y="-10886"/>
            <a:ext cx="3825002" cy="6868885"/>
          </a:xfrm>
          <a:prstGeom prst="rect">
            <a:avLst/>
          </a:prstGeom>
        </p:spPr>
      </p:pic>
      <p:pic>
        <p:nvPicPr>
          <p:cNvPr id="13" name="图片 12" descr="图片包含 室内, 建筑物&#10;&#10;描述已自动生成"/>
          <p:cNvPicPr>
            <a:picLocks noChangeAspect="1"/>
          </p:cNvPicPr>
          <p:nvPr/>
        </p:nvPicPr>
        <p:blipFill>
          <a:blip r:embed="rId3">
            <a:extLst>
              <a:ext uri="{28A0092B-C50C-407E-A947-70E740481C1C}">
                <a14:useLocalDpi xmlns:a14="http://schemas.microsoft.com/office/drawing/2010/main" val="0"/>
              </a:ext>
            </a:extLst>
          </a:blip>
          <a:srcRect l="59345" t="-159" r="40628" b="100000"/>
          <a:stretch>
            <a:fillRect/>
          </a:stretch>
        </p:blipFill>
        <p:spPr>
          <a:xfrm>
            <a:off x="6093240" y="-10884"/>
            <a:ext cx="2760" cy="10885"/>
          </a:xfrm>
          <a:custGeom>
            <a:avLst/>
            <a:gdLst>
              <a:gd name="connsiteX0" fmla="*/ 2760 w 2760"/>
              <a:gd name="connsiteY0" fmla="*/ 0 h 10885"/>
              <a:gd name="connsiteX1" fmla="*/ 2760 w 2760"/>
              <a:gd name="connsiteY1" fmla="*/ 10885 h 10885"/>
              <a:gd name="connsiteX2" fmla="*/ 0 w 2760"/>
              <a:gd name="connsiteY2" fmla="*/ 10885 h 10885"/>
              <a:gd name="connsiteX3" fmla="*/ 2760 w 2760"/>
              <a:gd name="connsiteY3" fmla="*/ 0 h 10885"/>
            </a:gdLst>
            <a:ahLst/>
            <a:cxnLst>
              <a:cxn ang="0">
                <a:pos x="connsiteX0" y="connsiteY0"/>
              </a:cxn>
              <a:cxn ang="0">
                <a:pos x="connsiteX1" y="connsiteY1"/>
              </a:cxn>
              <a:cxn ang="0">
                <a:pos x="connsiteX2" y="connsiteY2"/>
              </a:cxn>
              <a:cxn ang="0">
                <a:pos x="connsiteX3" y="connsiteY3"/>
              </a:cxn>
            </a:cxnLst>
            <a:rect l="l" t="t" r="r" b="b"/>
            <a:pathLst>
              <a:path w="2760" h="10885">
                <a:moveTo>
                  <a:pt x="2760" y="0"/>
                </a:moveTo>
                <a:lnTo>
                  <a:pt x="2760" y="10885"/>
                </a:lnTo>
                <a:lnTo>
                  <a:pt x="0" y="10885"/>
                </a:lnTo>
                <a:lnTo>
                  <a:pt x="2760" y="0"/>
                </a:lnTo>
                <a:close/>
              </a:path>
            </a:pathLst>
          </a:custGeom>
        </p:spPr>
      </p:pic>
      <p:sp>
        <p:nvSpPr>
          <p:cNvPr id="35" name="Rectangle"/>
          <p:cNvSpPr/>
          <p:nvPr/>
        </p:nvSpPr>
        <p:spPr>
          <a:xfrm rot="16200000">
            <a:off x="-961712" y="950828"/>
            <a:ext cx="6868884" cy="4945460"/>
          </a:xfrm>
          <a:prstGeom prst="rect">
            <a:avLst/>
          </a:prstGeom>
          <a:gradFill>
            <a:gsLst>
              <a:gs pos="0">
                <a:srgbClr val="000000">
                  <a:alpha val="65000"/>
                </a:srgbClr>
              </a:gs>
              <a:gs pos="74466">
                <a:srgbClr val="7F7D80">
                  <a:alpha val="36066"/>
                </a:srgbClr>
              </a:gs>
              <a:gs pos="99294">
                <a:srgbClr val="FDFBFF">
                  <a:alpha val="0"/>
                </a:srgbClr>
              </a:gs>
            </a:gsLst>
            <a:lin ang="5400000"/>
          </a:gradFill>
          <a:ln w="12700">
            <a:miter lim="400000"/>
          </a:ln>
        </p:spPr>
        <p:txBody>
          <a:bodyPr lIns="25400" tIns="25400" rIns="25400" bIns="25400" anchor="ctr"/>
          <a:lstStyle/>
          <a:p>
            <a:pPr>
              <a:defRPr sz="3200"/>
            </a:pPr>
            <a:endParaRPr sz="16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2363625" y="1953973"/>
            <a:ext cx="2581835" cy="2877671"/>
            <a:chOff x="1757082" y="1990164"/>
            <a:chExt cx="2581835" cy="2877671"/>
          </a:xfrm>
        </p:grpSpPr>
        <p:sp>
          <p:nvSpPr>
            <p:cNvPr id="37" name="矩形 36"/>
            <p:cNvSpPr/>
            <p:nvPr/>
          </p:nvSpPr>
          <p:spPr bwMode="auto">
            <a:xfrm>
              <a:off x="1757082" y="1990164"/>
              <a:ext cx="2581835" cy="2877671"/>
            </a:xfrm>
            <a:prstGeom prst="rect">
              <a:avLst/>
            </a:prstGeom>
            <a:noFill/>
            <a:ln w="5715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8" name="直角三角形 37"/>
            <p:cNvSpPr/>
            <p:nvPr/>
          </p:nvSpPr>
          <p:spPr bwMode="auto">
            <a:xfrm flipV="1">
              <a:off x="1869141" y="2084294"/>
              <a:ext cx="162000" cy="162000"/>
            </a:xfrm>
            <a:prstGeom prst="rtTriangle">
              <a:avLst/>
            </a:prstGeom>
            <a:solidFill>
              <a:srgbClr val="FFFFFF"/>
            </a:solidFill>
            <a:ln>
              <a:noFill/>
            </a:ln>
            <a:effec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9" name="文本框 38"/>
            <p:cNvSpPr txBox="1"/>
            <p:nvPr/>
          </p:nvSpPr>
          <p:spPr>
            <a:xfrm>
              <a:off x="2534877" y="2742790"/>
              <a:ext cx="1026243" cy="523220"/>
            </a:xfrm>
            <a:prstGeom prst="rect">
              <a:avLst/>
            </a:prstGeom>
            <a:noFill/>
          </p:spPr>
          <p:txBody>
            <a:bodyPr wrap="none" rtlCol="0">
              <a:spAutoFit/>
            </a:bodyPr>
            <a:lstStyle/>
            <a:p>
              <a:pPr fontAlgn="auto">
                <a:spcBef>
                  <a:spcPts val="0"/>
                </a:spcBef>
                <a:spcAft>
                  <a:spcPts val="0"/>
                </a:spcAft>
              </a:pPr>
              <a:r>
                <a:rPr kumimoji="1" lang="zh-CN" altLang="en-US" sz="2800" b="1">
                  <a:solidFill>
                    <a:srgbClr val="FFFFFF"/>
                  </a:solidFill>
                  <a:latin typeface="Verdana" panose="020B0604030504040204"/>
                  <a:ea typeface="微软雅黑" panose="020B0503020204020204" pitchFamily="34" charset="-122"/>
                </a:rPr>
                <a:t>目 录</a:t>
              </a:r>
              <a:endParaRPr kumimoji="1" lang="zh-CN" altLang="en-US" sz="2800" b="1" dirty="0">
                <a:solidFill>
                  <a:srgbClr val="FFFFFF"/>
                </a:solidFill>
                <a:latin typeface="Verdana" panose="020B0604030504040204"/>
                <a:ea typeface="微软雅黑" panose="020B0503020204020204" pitchFamily="34" charset="-122"/>
              </a:endParaRPr>
            </a:p>
          </p:txBody>
        </p:sp>
        <p:sp>
          <p:nvSpPr>
            <p:cNvPr id="40" name="文本框 39"/>
            <p:cNvSpPr txBox="1"/>
            <p:nvPr/>
          </p:nvSpPr>
          <p:spPr>
            <a:xfrm>
              <a:off x="2031141" y="3527620"/>
              <a:ext cx="2039341" cy="461665"/>
            </a:xfrm>
            <a:prstGeom prst="rect">
              <a:avLst/>
            </a:prstGeom>
            <a:noFill/>
          </p:spPr>
          <p:txBody>
            <a:bodyPr wrap="none" rtlCol="0">
              <a:spAutoFit/>
            </a:bodyPr>
            <a:lstStyle/>
            <a:p>
              <a:pPr fontAlgn="auto">
                <a:spcBef>
                  <a:spcPts val="0"/>
                </a:spcBef>
                <a:spcAft>
                  <a:spcPts val="0"/>
                </a:spcAft>
              </a:pPr>
              <a:r>
                <a:rPr kumimoji="1" lang="en-US" altLang="zh-CN" sz="2400" b="1">
                  <a:solidFill>
                    <a:srgbClr val="FFFFFF"/>
                  </a:solidFill>
                  <a:latin typeface="Verdana" panose="020B0604030504040204"/>
                  <a:ea typeface="微软雅黑" panose="020B0503020204020204" pitchFamily="34" charset="-122"/>
                </a:rPr>
                <a:t>CONTENTS</a:t>
              </a:r>
              <a:endParaRPr kumimoji="1" lang="zh-CN" altLang="en-US" sz="2400" b="1" dirty="0">
                <a:solidFill>
                  <a:srgbClr val="FFFFFF"/>
                </a:solidFill>
                <a:latin typeface="Verdana" panose="020B0604030504040204"/>
                <a:ea typeface="微软雅黑" panose="020B0503020204020204" pitchFamily="34" charset="-122"/>
              </a:endParaRPr>
            </a:p>
          </p:txBody>
        </p:sp>
      </p:grpSp>
      <p:grpSp>
        <p:nvGrpSpPr>
          <p:cNvPr id="34" name="组合 33"/>
          <p:cNvGrpSpPr/>
          <p:nvPr/>
        </p:nvGrpSpPr>
        <p:grpSpPr>
          <a:xfrm>
            <a:off x="5906866" y="2719305"/>
            <a:ext cx="4637777" cy="578225"/>
            <a:chOff x="6774603" y="1439556"/>
            <a:chExt cx="4637777" cy="578225"/>
          </a:xfrm>
        </p:grpSpPr>
        <p:sp>
          <p:nvSpPr>
            <p:cNvPr id="41" name="矩形 4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2</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大数据系统整体架构</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44" name="组合 43"/>
          <p:cNvGrpSpPr/>
          <p:nvPr/>
        </p:nvGrpSpPr>
        <p:grpSpPr>
          <a:xfrm>
            <a:off x="5906866" y="3551564"/>
            <a:ext cx="4637777" cy="578225"/>
            <a:chOff x="6774603" y="1439556"/>
            <a:chExt cx="4637777" cy="578225"/>
          </a:xfrm>
        </p:grpSpPr>
        <p:sp>
          <p:nvSpPr>
            <p:cNvPr id="45" name="矩形 44"/>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3</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6"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7696061" y="1483072"/>
              <a:ext cx="3716319" cy="521970"/>
            </a:xfrm>
            <a:prstGeom prst="rect">
              <a:avLst/>
            </a:prstGeom>
            <a:noFill/>
          </p:spPr>
          <p:txBody>
            <a:bodyPr wrap="square" rtlCol="0" anchor="ctr">
              <a:spAutoFit/>
            </a:bodyPr>
            <a:lstStyle/>
            <a:p>
              <a:pPr algn="l">
                <a:buClrTx/>
                <a:buSzTx/>
                <a:buFontTx/>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sym typeface="+mn-ea"/>
                </a:rPr>
                <a:t>问题&amp;痛点</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60" name="组合 59"/>
          <p:cNvGrpSpPr/>
          <p:nvPr/>
        </p:nvGrpSpPr>
        <p:grpSpPr>
          <a:xfrm>
            <a:off x="5906866" y="1887046"/>
            <a:ext cx="4637777" cy="578225"/>
            <a:chOff x="6774603" y="1439556"/>
            <a:chExt cx="4637777" cy="578225"/>
          </a:xfrm>
        </p:grpSpPr>
        <p:sp>
          <p:nvSpPr>
            <p:cNvPr id="61" name="矩形 60"/>
            <p:cNvSpPr/>
            <p:nvPr/>
          </p:nvSpPr>
          <p:spPr bwMode="auto">
            <a:xfrm>
              <a:off x="6774603" y="1439556"/>
              <a:ext cx="625681" cy="578225"/>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kumimoji="0" lang="en-US" altLang="zh-CN" sz="4400" b="1" u="none" strike="noStrike" kern="0" cap="none" spc="0" normalizeH="0" baseline="0" noProof="0" dirty="0">
                  <a:ln>
                    <a:noFill/>
                  </a:ln>
                  <a:solidFill>
                    <a:srgbClr val="006DB2"/>
                  </a:solidFill>
                  <a:effectLst/>
                  <a:uLnTx/>
                  <a:uFillTx/>
                  <a:latin typeface="黑体" panose="02010609060101010101" pitchFamily="49" charset="-122"/>
                  <a:ea typeface="黑体" panose="02010609060101010101" pitchFamily="49" charset="-122"/>
                </a:rPr>
                <a:t>1</a:t>
              </a:r>
              <a:endParaRPr kumimoji="0" lang="zh-CN" altLang="en-US" sz="4400" b="1" u="none" strike="noStrike" kern="0" cap="none" spc="0" normalizeH="0" baseline="0" noProof="0" dirty="0">
                <a:ln>
                  <a:noFill/>
                </a:ln>
                <a:solidFill>
                  <a:srgbClr val="006DB2"/>
                </a:solidFill>
                <a:effectLst/>
                <a:uLnTx/>
                <a:uFillTx/>
                <a:latin typeface="黑体" panose="02010609060101010101" pitchFamily="49" charset="-122"/>
                <a:ea typeface="黑体" panose="02010609060101010101" pitchFamily="49" charset="-122"/>
              </a:endParaRPr>
            </a:p>
          </p:txBody>
        </p:sp>
        <p:cxnSp>
          <p:nvCxnSpPr>
            <p:cNvPr id="6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6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大数据项目背景介绍</a:t>
              </a:r>
              <a:endPar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22" name="组合 21"/>
          <p:cNvGrpSpPr/>
          <p:nvPr/>
        </p:nvGrpSpPr>
        <p:grpSpPr>
          <a:xfrm>
            <a:off x="5906866" y="4383824"/>
            <a:ext cx="4637777" cy="578225"/>
            <a:chOff x="6774603" y="1439556"/>
            <a:chExt cx="4637777" cy="578225"/>
          </a:xfrm>
        </p:grpSpPr>
        <p:sp>
          <p:nvSpPr>
            <p:cNvPr id="23" name="矩形 22"/>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4</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24"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696061" y="1483072"/>
              <a:ext cx="3716319" cy="52197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sym typeface="+mn-ea"/>
                </a:rPr>
                <a:t>解决方案</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7" name="图片 196"/>
          <p:cNvPicPr/>
          <p:nvPr/>
        </p:nvPicPr>
        <p:blipFill>
          <a:blip r:embed="rId1"/>
          <a:stretch>
            <a:fillRect/>
          </a:stretch>
        </p:blipFill>
        <p:spPr>
          <a:xfrm>
            <a:off x="2020570" y="2319655"/>
            <a:ext cx="4825365" cy="3241040"/>
          </a:xfrm>
          <a:prstGeom prst="rect">
            <a:avLst/>
          </a:prstGeom>
          <a:noFill/>
          <a:ln w="9525">
            <a:noFill/>
          </a:ln>
        </p:spPr>
      </p:pic>
      <p:sp>
        <p:nvSpPr>
          <p:cNvPr id="13" name="标题 12"/>
          <p:cNvSpPr>
            <a:spLocks noGrp="1"/>
          </p:cNvSpPr>
          <p:nvPr>
            <p:ph type="title"/>
          </p:nvPr>
        </p:nvSpPr>
        <p:spPr>
          <a:xfrm>
            <a:off x="838200" y="0"/>
            <a:ext cx="10515600" cy="1325563"/>
          </a:xfrm>
        </p:spPr>
        <p:txBody>
          <a:bodyPr>
            <a:normAutofit/>
          </a:bodyPr>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2"/>
            </p:custDataLst>
          </p:nvPr>
        </p:nvSpPr>
        <p:spPr>
          <a:xfrm>
            <a:off x="527685" y="2121535"/>
            <a:ext cx="10826115" cy="5519420"/>
          </a:xfrm>
          <a:prstGeom prst="rect">
            <a:avLst/>
          </a:prstGeom>
        </p:spPr>
        <p:txBody>
          <a:bodyPr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500" b="1" spc="150">
                <a:solidFill>
                  <a:srgbClr val="000000">
                    <a:lumMod val="75000"/>
                    <a:lumOff val="25000"/>
                  </a:srgbClr>
                </a:solidFill>
                <a:sym typeface="+mn-ea"/>
              </a:rPr>
              <a:t>数据驱动建模的几个问题：</a:t>
            </a:r>
            <a:endParaRPr lang="zh-CN" altLang="en-US" sz="15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000000">
                    <a:lumMod val="75000"/>
                    <a:lumOff val="25000"/>
                  </a:srgbClr>
                </a:solidFill>
                <a:sym typeface="+mn-ea"/>
              </a:rPr>
              <a:t>算法调整前后</a:t>
            </a:r>
            <a:r>
              <a:rPr lang="en-US" altLang="zh-CN" sz="1500" spc="150">
                <a:solidFill>
                  <a:srgbClr val="000000">
                    <a:lumMod val="75000"/>
                    <a:lumOff val="25000"/>
                  </a:srgbClr>
                </a:solidFill>
                <a:sym typeface="+mn-ea"/>
              </a:rPr>
              <a:t>lab</a:t>
            </a:r>
            <a:r>
              <a:rPr lang="zh-CN" altLang="en-US" sz="1500" spc="150">
                <a:solidFill>
                  <a:srgbClr val="000000">
                    <a:lumMod val="75000"/>
                    <a:lumOff val="25000"/>
                  </a:srgbClr>
                </a:solidFill>
                <a:sym typeface="+mn-ea"/>
              </a:rPr>
              <a:t>膜色曲线对比</a:t>
            </a:r>
            <a:r>
              <a:rPr lang="en-US" altLang="zh-CN" sz="1500" spc="150">
                <a:solidFill>
                  <a:srgbClr val="000000">
                    <a:lumMod val="75000"/>
                    <a:lumOff val="25000"/>
                  </a:srgbClr>
                </a:solidFill>
                <a:sym typeface="+mn-ea"/>
              </a:rPr>
              <a:t>:</a:t>
            </a:r>
            <a:endParaRPr lang="en-US" altLang="zh-CN"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en-US" altLang="zh-CN"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000000">
                    <a:lumMod val="75000"/>
                    <a:lumOff val="25000"/>
                  </a:srgbClr>
                </a:solidFill>
                <a:sym typeface="+mn-ea"/>
              </a:rPr>
              <a:t>图中红色为标准膜色曲线，蓝色为测试样本的优化前曲线，粉色为样本经过算法推优后得到的结果曲线。</a:t>
            </a: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FF0000"/>
                </a:solidFill>
                <a:sym typeface="+mn-ea"/>
              </a:rPr>
              <a:t>这张图得改一下  加一条真实的客户根据我们的膜厚生产得到的真实</a:t>
            </a:r>
            <a:r>
              <a:rPr lang="en-US" altLang="zh-CN" sz="1500" spc="150">
                <a:solidFill>
                  <a:srgbClr val="FF0000"/>
                </a:solidFill>
                <a:sym typeface="+mn-ea"/>
              </a:rPr>
              <a:t>lab</a:t>
            </a:r>
            <a:r>
              <a:rPr lang="zh-CN" altLang="en-US" sz="1500" spc="150">
                <a:solidFill>
                  <a:srgbClr val="FF0000"/>
                </a:solidFill>
                <a:sym typeface="+mn-ea"/>
              </a:rPr>
              <a:t>曲线</a:t>
            </a:r>
            <a:r>
              <a:rPr lang="en-US" altLang="zh-CN" sz="1500" spc="150">
                <a:solidFill>
                  <a:srgbClr val="FF0000"/>
                </a:solidFill>
                <a:sym typeface="+mn-ea"/>
              </a:rPr>
              <a:t>.</a:t>
            </a:r>
            <a:endParaRPr lang="en-US" altLang="zh-CN" sz="1500" spc="150">
              <a:solidFill>
                <a:srgbClr val="FF0000"/>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500" spc="150">
                <a:solidFill>
                  <a:srgbClr val="FF0000"/>
                </a:solidFill>
                <a:sym typeface="+mn-ea"/>
              </a:rPr>
              <a:t>加以下</a:t>
            </a:r>
            <a:r>
              <a:rPr lang="en-US" altLang="zh-CN" sz="1500" spc="150">
                <a:solidFill>
                  <a:srgbClr val="FF0000"/>
                </a:solidFill>
                <a:sym typeface="+mn-ea"/>
              </a:rPr>
              <a:t>mse</a:t>
            </a:r>
            <a:r>
              <a:rPr lang="zh-CN" altLang="en-US" sz="1500" spc="150">
                <a:solidFill>
                  <a:srgbClr val="FF0000"/>
                </a:solidFill>
                <a:sym typeface="+mn-ea"/>
              </a:rPr>
              <a:t>相似度数值显示</a:t>
            </a:r>
            <a:r>
              <a:rPr lang="en-US" altLang="zh-CN" sz="1500" spc="150">
                <a:solidFill>
                  <a:srgbClr val="FF0000"/>
                </a:solidFill>
                <a:sym typeface="+mn-ea"/>
              </a:rPr>
              <a:t>.s</a:t>
            </a:r>
            <a:endParaRPr lang="zh-CN" altLang="en-US" sz="1500" spc="150">
              <a:solidFill>
                <a:srgbClr val="FF0000"/>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500" spc="150">
              <a:solidFill>
                <a:srgbClr val="000000">
                  <a:lumMod val="75000"/>
                  <a:lumOff val="25000"/>
                </a:srgbClr>
              </a:solidFill>
              <a:sym typeface="+mn-ea"/>
            </a:endParaRPr>
          </a:p>
          <a:p>
            <a:pPr marL="0" lvl="1" indent="-285750">
              <a:lnSpc>
                <a:spcPct val="120000"/>
              </a:lnSpc>
              <a:spcAft>
                <a:spcPts val="1000"/>
              </a:spcAft>
              <a:buClr>
                <a:srgbClr val="FFFFFF">
                  <a:lumMod val="85000"/>
                </a:srgbClr>
              </a:buClr>
              <a:buFont typeface="Wingdings" panose="05000000000000000000" pitchFamily="2" charset="2"/>
              <a:buChar char="l"/>
            </a:pPr>
            <a:r>
              <a:rPr lang="en-US" altLang="zh-CN" sz="1500" spc="150">
                <a:solidFill>
                  <a:srgbClr val="000000">
                    <a:lumMod val="75000"/>
                    <a:lumOff val="25000"/>
                  </a:srgbClr>
                </a:solidFill>
                <a:sym typeface="+mn-ea"/>
              </a:rPr>
              <a:t>                                 </a:t>
            </a:r>
            <a:endParaRPr lang="en-US" altLang="zh-CN" sz="1500" spc="150">
              <a:solidFill>
                <a:srgbClr val="000000">
                  <a:lumMod val="75000"/>
                  <a:lumOff val="25000"/>
                </a:srgb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title"/>
          </p:nvPr>
        </p:nvSpPr>
        <p:spPr>
          <a:xfrm>
            <a:off x="635000" y="-65405"/>
            <a:ext cx="10515600" cy="1325563"/>
          </a:xfrm>
        </p:spPr>
        <p:txBody>
          <a:bodyPr>
            <a:normAutofit/>
          </a:bodyPr>
          <a:lstStyle/>
          <a:p>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解决</a:t>
            </a:r>
            <a:r>
              <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rPr>
              <a:t>方案</a:t>
            </a:r>
            <a:endParaRPr lang="zh-CN" altLang="en-US" sz="2400" spc="150">
              <a:solidFill>
                <a:srgbClr val="000000">
                  <a:lumMod val="75000"/>
                  <a:lumOff val="25000"/>
                </a:srgbClr>
              </a:solidFill>
              <a:latin typeface="Arial" panose="020B0604020202020204" pitchFamily="34" charset="0"/>
              <a:ea typeface="微软雅黑" panose="020B0503020204020204" pitchFamily="34" charset="-122"/>
              <a:sym typeface="+mn-ea"/>
            </a:endParaRPr>
          </a:p>
        </p:txBody>
      </p:sp>
      <p:sp>
        <p:nvSpPr>
          <p:cNvPr id="8" name="矩形 7"/>
          <p:cNvSpPr/>
          <p:nvPr>
            <p:custDataLst>
              <p:tags r:id="rId1"/>
            </p:custDataLst>
          </p:nvPr>
        </p:nvSpPr>
        <p:spPr>
          <a:xfrm>
            <a:off x="479425" y="850265"/>
            <a:ext cx="10826115" cy="5519420"/>
          </a:xfrm>
          <a:prstGeom prst="rect">
            <a:avLst/>
          </a:prstGeom>
        </p:spPr>
        <p:txBody>
          <a:bodyPr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285750" lvl="0" indent="-285750">
              <a:lnSpc>
                <a:spcPct val="120000"/>
              </a:lnSpc>
              <a:spcAft>
                <a:spcPts val="1000"/>
              </a:spcAft>
              <a:buClr>
                <a:srgbClr val="FFFFFF">
                  <a:lumMod val="85000"/>
                </a:srgbClr>
              </a:buClr>
              <a:buFont typeface="Wingdings" panose="05000000000000000000" pitchFamily="2" charset="2"/>
              <a:buChar char="l"/>
            </a:pPr>
            <a:r>
              <a:rPr lang="zh-CN" altLang="en-US" sz="1400" b="1" spc="150">
                <a:solidFill>
                  <a:srgbClr val="000000">
                    <a:lumMod val="75000"/>
                    <a:lumOff val="25000"/>
                  </a:srgbClr>
                </a:solidFill>
                <a:sym typeface="+mn-ea"/>
              </a:rPr>
              <a:t>现实条件约束导致的困难：</a:t>
            </a:r>
            <a:endParaRPr lang="zh-CN" altLang="en-US" sz="1400" u="sng"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本项目中，客户</a:t>
            </a:r>
            <a:r>
              <a:rPr lang="zh-CN" altLang="en-US" sz="1400" u="sng" spc="150">
                <a:solidFill>
                  <a:schemeClr val="accent1"/>
                </a:solidFill>
                <a:sym typeface="+mn-ea"/>
              </a:rPr>
              <a:t>仅开放膜厚设置值调整权限</a:t>
            </a:r>
            <a:r>
              <a:rPr lang="zh-CN" altLang="en-US" sz="1400" u="sng" spc="150">
                <a:solidFill>
                  <a:srgbClr val="000000">
                    <a:lumMod val="75000"/>
                    <a:lumOff val="25000"/>
                  </a:srgbClr>
                </a:solidFill>
                <a:sym typeface="+mn-ea"/>
              </a:rPr>
              <a:t>，但实际镀膜过程中，机器的晶振频率</a:t>
            </a:r>
            <a:r>
              <a:rPr lang="zh-CN" altLang="en-US" sz="1400" u="sng" spc="150">
                <a:solidFill>
                  <a:srgbClr val="000000">
                    <a:lumMod val="75000"/>
                    <a:lumOff val="25000"/>
                  </a:srgbClr>
                </a:solidFill>
                <a:sym typeface="+mn-ea"/>
              </a:rPr>
              <a:t>，炉内温度，腔体气压等都是</a:t>
            </a: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影响镀膜过程的重要</a:t>
            </a:r>
            <a:r>
              <a:rPr lang="zh-CN" altLang="en-US" sz="1400" u="sng" spc="150">
                <a:solidFill>
                  <a:srgbClr val="000000">
                    <a:lumMod val="75000"/>
                    <a:lumOff val="25000"/>
                  </a:srgbClr>
                </a:solidFill>
                <a:sym typeface="+mn-ea"/>
              </a:rPr>
              <a:t>因素。</a:t>
            </a: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u="sng" spc="150">
              <a:solidFill>
                <a:srgbClr val="000000">
                  <a:lumMod val="75000"/>
                  <a:lumOff val="25000"/>
                </a:srgbClr>
              </a:solidFill>
              <a:sym typeface="+mn-ea"/>
            </a:endParaRPr>
          </a:p>
          <a:p>
            <a:pPr marL="742950" lvl="1" indent="-285750">
              <a:lnSpc>
                <a:spcPct val="120000"/>
              </a:lnSpc>
              <a:spcAft>
                <a:spcPts val="1000"/>
              </a:spcAft>
              <a:buClr>
                <a:srgbClr val="FFFFFF">
                  <a:lumMod val="85000"/>
                </a:srgbClr>
              </a:buClr>
              <a:buFont typeface="Wingdings" panose="05000000000000000000" pitchFamily="2" charset="2"/>
              <a:buChar char="l"/>
            </a:pPr>
            <a:r>
              <a:rPr lang="zh-CN" altLang="en-US" sz="1400" u="sng" spc="150">
                <a:solidFill>
                  <a:srgbClr val="000000">
                    <a:lumMod val="75000"/>
                    <a:lumOff val="25000"/>
                  </a:srgbClr>
                </a:solidFill>
                <a:sym typeface="+mn-ea"/>
              </a:rPr>
              <a:t>由于以上提及的</a:t>
            </a:r>
            <a:r>
              <a:rPr lang="zh-CN" altLang="en-US" sz="1400" u="sng" spc="150">
                <a:solidFill>
                  <a:schemeClr val="accent1"/>
                </a:solidFill>
                <a:sym typeface="+mn-ea"/>
              </a:rPr>
              <a:t>镀膜重要影响因素不可调节</a:t>
            </a:r>
            <a:r>
              <a:rPr lang="zh-CN" altLang="en-US" sz="1400" u="sng" spc="150">
                <a:solidFill>
                  <a:srgbClr val="000000">
                    <a:lumMod val="75000"/>
                    <a:lumOff val="25000"/>
                  </a:srgbClr>
                </a:solidFill>
                <a:sym typeface="+mn-ea"/>
              </a:rPr>
              <a:t>，故建模时，</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仅考虑使用机台可直接调节的特征</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spc="150">
                <a:solidFill>
                  <a:schemeClr val="accent1"/>
                </a:solidFill>
                <a:latin typeface="Arial" panose="020B0604020202020204" pitchFamily="34" charset="0"/>
                <a:ea typeface="微软雅黑" panose="020B0503020204020204" pitchFamily="34" charset="-122"/>
              </a:rPr>
              <a:t>即选定的膜厚采样值方差特征</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，以此拟合模型的隐含状态，关联起输入膜厚值和输出</a:t>
            </a:r>
            <a:r>
              <a:rPr lang="en-US" altLang="zh-CN" sz="1400" spc="150">
                <a:solidFill>
                  <a:srgbClr val="000000">
                    <a:lumMod val="75000"/>
                    <a:lumOff val="25000"/>
                  </a:srgbClr>
                </a:solidFill>
                <a:latin typeface="Arial" panose="020B0604020202020204" pitchFamily="34" charset="0"/>
                <a:ea typeface="微软雅黑" panose="020B0503020204020204" pitchFamily="34" charset="-122"/>
              </a:rPr>
              <a:t>lab</a:t>
            </a:r>
            <a:r>
              <a:rPr lang="zh-CN" altLang="en-US" sz="1400" spc="150">
                <a:solidFill>
                  <a:srgbClr val="000000">
                    <a:lumMod val="75000"/>
                    <a:lumOff val="25000"/>
                  </a:srgbClr>
                </a:solidFill>
                <a:latin typeface="Arial" panose="020B0604020202020204" pitchFamily="34" charset="0"/>
                <a:ea typeface="微软雅黑" panose="020B0503020204020204" pitchFamily="34" charset="-122"/>
              </a:rPr>
              <a:t>膜色曲线。</a:t>
            </a: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a:p>
            <a:pPr marL="742950" lvl="1" indent="-285750">
              <a:lnSpc>
                <a:spcPct val="120000"/>
              </a:lnSpc>
              <a:spcAft>
                <a:spcPts val="1000"/>
              </a:spcAft>
              <a:buClr>
                <a:srgbClr val="FFFFFF">
                  <a:lumMod val="85000"/>
                </a:srgbClr>
              </a:buClr>
              <a:buFont typeface="Wingdings" panose="05000000000000000000" pitchFamily="2" charset="2"/>
              <a:buChar char="l"/>
            </a:pPr>
            <a:endParaRPr lang="zh-CN" altLang="en-US" sz="1400" spc="150">
              <a:solidFill>
                <a:srgbClr val="000000">
                  <a:lumMod val="75000"/>
                  <a:lumOff val="25000"/>
                </a:srgbClr>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0627" y="304862"/>
            <a:ext cx="9058943" cy="410633"/>
          </a:xfrm>
        </p:spPr>
        <p:txBody>
          <a:bodyPr>
            <a:normAutofit fontScale="90000"/>
          </a:bodyPr>
          <a:lstStyle/>
          <a:p>
            <a:r>
              <a:rPr lang="zh-CN" altLang="en-US" dirty="0"/>
              <a:t>大数据平台建设总体推进计划</a:t>
            </a:r>
            <a:endParaRPr lang="zh-CN" altLang="en-US" dirty="0"/>
          </a:p>
        </p:txBody>
      </p:sp>
      <p:sp>
        <p:nvSpPr>
          <p:cNvPr id="127" name="Rectangle 204"/>
          <p:cNvSpPr/>
          <p:nvPr/>
        </p:nvSpPr>
        <p:spPr bwMode="gray">
          <a:xfrm>
            <a:off x="335126" y="2758758"/>
            <a:ext cx="2789015" cy="2204518"/>
          </a:xfrm>
          <a:prstGeom prst="rect">
            <a:avLst/>
          </a:prstGeom>
          <a:solidFill>
            <a:schemeClr val="bg1">
              <a:lumMod val="8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1300" kern="0" dirty="0">
              <a:latin typeface="+mn-ea"/>
              <a:cs typeface="Arial" panose="020B0604020202020204" pitchFamily="34" charset="0"/>
            </a:endParaRPr>
          </a:p>
        </p:txBody>
      </p:sp>
      <p:sp>
        <p:nvSpPr>
          <p:cNvPr id="128" name="Rectangle 205"/>
          <p:cNvSpPr/>
          <p:nvPr/>
        </p:nvSpPr>
        <p:spPr bwMode="gray">
          <a:xfrm>
            <a:off x="3163089" y="2766614"/>
            <a:ext cx="2784109" cy="2204518"/>
          </a:xfrm>
          <a:prstGeom prst="rect">
            <a:avLst/>
          </a:prstGeom>
          <a:solidFill>
            <a:schemeClr val="bg1">
              <a:lumMod val="8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1300" kern="0" dirty="0">
              <a:latin typeface="+mn-ea"/>
              <a:cs typeface="Arial" panose="020B0604020202020204" pitchFamily="34" charset="0"/>
            </a:endParaRPr>
          </a:p>
        </p:txBody>
      </p:sp>
      <p:sp>
        <p:nvSpPr>
          <p:cNvPr id="129" name="Rectangle 206"/>
          <p:cNvSpPr/>
          <p:nvPr/>
        </p:nvSpPr>
        <p:spPr bwMode="gray">
          <a:xfrm>
            <a:off x="5977064" y="2758146"/>
            <a:ext cx="2786084" cy="2204518"/>
          </a:xfrm>
          <a:prstGeom prst="rect">
            <a:avLst/>
          </a:prstGeom>
          <a:solidFill>
            <a:schemeClr val="bg1">
              <a:lumMod val="8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1300" kern="0" dirty="0">
              <a:latin typeface="+mn-ea"/>
              <a:cs typeface="Arial" panose="020B0604020202020204" pitchFamily="34" charset="0"/>
            </a:endParaRPr>
          </a:p>
        </p:txBody>
      </p:sp>
      <p:sp>
        <p:nvSpPr>
          <p:cNvPr id="130" name="Richtungspfeil 1"/>
          <p:cNvSpPr/>
          <p:nvPr/>
        </p:nvSpPr>
        <p:spPr bwMode="gray">
          <a:xfrm>
            <a:off x="335128" y="1961625"/>
            <a:ext cx="3144730" cy="719864"/>
          </a:xfrm>
          <a:prstGeom prst="homePlate">
            <a:avLst/>
          </a:prstGeom>
          <a:solidFill>
            <a:schemeClr val="accent1">
              <a:lumMod val="40000"/>
              <a:lumOff val="60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r>
              <a:rPr lang="zh-CN" alt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rPr>
              <a:t>需求分析</a:t>
            </a:r>
            <a:endParaRPr 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31" name="Eingebuchteter Richtungspfeil 2"/>
          <p:cNvSpPr/>
          <p:nvPr/>
        </p:nvSpPr>
        <p:spPr bwMode="gray">
          <a:xfrm>
            <a:off x="3164604" y="1961626"/>
            <a:ext cx="3128685" cy="723891"/>
          </a:xfrm>
          <a:prstGeom prst="chevron">
            <a:avLst/>
          </a:prstGeom>
          <a:solidFill>
            <a:schemeClr val="accent1">
              <a:lumMod val="60000"/>
              <a:lumOff val="40000"/>
            </a:schemeClr>
          </a:solidFill>
          <a:ln w="6350" algn="ctr">
            <a:solidFill>
              <a:srgbClr val="558ED5"/>
            </a:solidFill>
            <a:miter lim="800000"/>
          </a:ln>
        </p:spPr>
        <p:txBody>
          <a:bodyPr lIns="90000" tIns="72000" rIns="90000" bIns="72000" rtlCol="0" anchor="ctr"/>
          <a:lstStyle/>
          <a:p>
            <a:pPr algn="ctr" fontAlgn="base">
              <a:spcBef>
                <a:spcPct val="50000"/>
              </a:spcBef>
              <a:spcAft>
                <a:spcPct val="0"/>
              </a:spcAft>
              <a:buClr>
                <a:srgbClr val="F0AB00"/>
              </a:buClr>
              <a:buSzPct val="80000"/>
            </a:pPr>
            <a:r>
              <a:rPr lang="zh-CN" alt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rPr>
              <a:t>定制化设计</a:t>
            </a:r>
            <a:endParaRPr 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32" name="Eingebuchteter Richtungspfeil 2"/>
          <p:cNvSpPr/>
          <p:nvPr/>
        </p:nvSpPr>
        <p:spPr bwMode="gray">
          <a:xfrm>
            <a:off x="5980808" y="1970094"/>
            <a:ext cx="3128685" cy="723891"/>
          </a:xfrm>
          <a:prstGeom prst="chevron">
            <a:avLst/>
          </a:prstGeom>
          <a:solidFill>
            <a:schemeClr val="accent1">
              <a:lumMod val="7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r>
              <a:rPr lang="zh-CN" alt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rPr>
              <a:t>试点实施</a:t>
            </a:r>
            <a:endParaRPr 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33" name="Textfeld 59"/>
          <p:cNvSpPr txBox="1"/>
          <p:nvPr/>
        </p:nvSpPr>
        <p:spPr>
          <a:xfrm>
            <a:off x="335126" y="1591685"/>
            <a:ext cx="2949882"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1600" kern="0" dirty="0">
                <a:latin typeface="Arial" panose="020B0604020202020204" pitchFamily="34" charset="0"/>
                <a:ea typeface="黑体" panose="02010609060101010101" pitchFamily="49" charset="-122"/>
                <a:cs typeface="Arial" panose="020B0604020202020204" pitchFamily="34" charset="0"/>
              </a:rPr>
              <a:t>启动，项目范围明确</a:t>
            </a:r>
            <a:endParaRPr lang="en-US" sz="1600" kern="0" dirty="0">
              <a:latin typeface="Arial" panose="020B0604020202020204" pitchFamily="34" charset="0"/>
              <a:ea typeface="黑体" panose="02010609060101010101" pitchFamily="49" charset="-122"/>
              <a:cs typeface="Arial" panose="020B0604020202020204" pitchFamily="34" charset="0"/>
            </a:endParaRPr>
          </a:p>
        </p:txBody>
      </p:sp>
      <p:sp>
        <p:nvSpPr>
          <p:cNvPr id="134" name="Textfeld 59"/>
          <p:cNvSpPr txBox="1"/>
          <p:nvPr/>
        </p:nvSpPr>
        <p:spPr>
          <a:xfrm>
            <a:off x="3188605" y="1591685"/>
            <a:ext cx="3119312"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1600" kern="0" dirty="0">
                <a:latin typeface="Arial" panose="020B0604020202020204" pitchFamily="34" charset="0"/>
                <a:ea typeface="黑体" panose="02010609060101010101" pitchFamily="49" charset="-122"/>
                <a:cs typeface="Arial" panose="020B0604020202020204" pitchFamily="34" charset="0"/>
              </a:rPr>
              <a:t>快速定制化设计和功能验证</a:t>
            </a:r>
            <a:endParaRPr lang="en-US" altLang="zh-CN" sz="1600" kern="0" dirty="0">
              <a:latin typeface="Arial" panose="020B0604020202020204" pitchFamily="34" charset="0"/>
              <a:ea typeface="黑体" panose="02010609060101010101" pitchFamily="49" charset="-122"/>
              <a:cs typeface="Arial" panose="020B0604020202020204" pitchFamily="34" charset="0"/>
            </a:endParaRPr>
          </a:p>
        </p:txBody>
      </p:sp>
      <p:sp>
        <p:nvSpPr>
          <p:cNvPr id="135" name="Textfeld 59"/>
          <p:cNvSpPr txBox="1"/>
          <p:nvPr/>
        </p:nvSpPr>
        <p:spPr>
          <a:xfrm>
            <a:off x="6021576" y="1591685"/>
            <a:ext cx="3140744"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1600" kern="0" dirty="0">
                <a:latin typeface="Arial" panose="020B0604020202020204" pitchFamily="34" charset="0"/>
                <a:ea typeface="黑体" panose="02010609060101010101" pitchFamily="49" charset="-122"/>
                <a:cs typeface="Arial" panose="020B0604020202020204" pitchFamily="34" charset="0"/>
              </a:rPr>
              <a:t>项目实施、试点项目上线</a:t>
            </a:r>
            <a:endParaRPr lang="en-US" sz="1600" kern="0" dirty="0">
              <a:latin typeface="Arial" panose="020B0604020202020204" pitchFamily="34" charset="0"/>
              <a:ea typeface="黑体" panose="02010609060101010101" pitchFamily="49" charset="-122"/>
              <a:cs typeface="Arial" panose="020B0604020202020204" pitchFamily="34" charset="0"/>
            </a:endParaRPr>
          </a:p>
        </p:txBody>
      </p:sp>
      <p:sp>
        <p:nvSpPr>
          <p:cNvPr id="136" name="TextBox 213"/>
          <p:cNvSpPr txBox="1"/>
          <p:nvPr/>
        </p:nvSpPr>
        <p:spPr>
          <a:xfrm>
            <a:off x="371273" y="2929219"/>
            <a:ext cx="2615341" cy="1815882"/>
          </a:xfrm>
          <a:prstGeom prst="rect">
            <a:avLst/>
          </a:prstGeom>
          <a:noFill/>
        </p:spPr>
        <p:txBody>
          <a:bodyPr wrap="square" lIns="0" tIns="0" rIns="0" bIns="0" rtlCol="0">
            <a:spAutoFit/>
          </a:bodyPr>
          <a:lstStyle/>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讨论和定义明确的项目范围和核心功能实现点</a:t>
            </a:r>
            <a:endParaRPr lang="en-US" altLang="zh-CN" sz="1300" kern="0" dirty="0">
              <a:latin typeface="+mn-ea"/>
              <a:cs typeface="Arial" panose="020B0604020202020204" pitchFamily="34" charset="0"/>
            </a:endParaRPr>
          </a:p>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向项目的管理层汇报，并</a:t>
            </a:r>
            <a:br>
              <a:rPr lang="en-US" altLang="zh-CN" sz="1300" kern="0" dirty="0">
                <a:latin typeface="+mn-ea"/>
                <a:cs typeface="Arial" panose="020B0604020202020204" pitchFamily="34" charset="0"/>
              </a:rPr>
            </a:br>
            <a:r>
              <a:rPr lang="zh-CN" altLang="en-US" sz="1300" kern="0" dirty="0">
                <a:latin typeface="+mn-ea"/>
                <a:cs typeface="Arial" panose="020B0604020202020204" pitchFamily="34" charset="0"/>
              </a:rPr>
              <a:t>得到资源支持和确认</a:t>
            </a:r>
            <a:endParaRPr lang="en-US" altLang="zh-CN" sz="1300" kern="0" dirty="0">
              <a:latin typeface="+mn-ea"/>
              <a:cs typeface="Arial" panose="020B0604020202020204" pitchFamily="34" charset="0"/>
            </a:endParaRPr>
          </a:p>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确认项目范围和任务清单</a:t>
            </a:r>
            <a:br>
              <a:rPr lang="en-US" altLang="zh-CN" sz="1300" kern="0" dirty="0">
                <a:latin typeface="+mn-ea"/>
                <a:cs typeface="Arial" panose="020B0604020202020204" pitchFamily="34" charset="0"/>
              </a:rPr>
            </a:br>
            <a:r>
              <a:rPr lang="zh-CN" altLang="en-US" sz="1300" kern="0" dirty="0">
                <a:latin typeface="+mn-ea"/>
                <a:cs typeface="Arial" panose="020B0604020202020204" pitchFamily="34" charset="0"/>
              </a:rPr>
              <a:t>启动会议</a:t>
            </a:r>
            <a:endParaRPr lang="en-US" sz="1300" kern="0" dirty="0">
              <a:latin typeface="+mn-ea"/>
              <a:cs typeface="Arial" panose="020B0604020202020204" pitchFamily="34" charset="0"/>
            </a:endParaRPr>
          </a:p>
        </p:txBody>
      </p:sp>
      <p:cxnSp>
        <p:nvCxnSpPr>
          <p:cNvPr id="137" name="Straight Connector 214"/>
          <p:cNvCxnSpPr/>
          <p:nvPr/>
        </p:nvCxnSpPr>
        <p:spPr>
          <a:xfrm>
            <a:off x="592377" y="4276804"/>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215"/>
          <p:cNvCxnSpPr/>
          <p:nvPr/>
        </p:nvCxnSpPr>
        <p:spPr>
          <a:xfrm>
            <a:off x="592377" y="3574636"/>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9" name="TextBox 216"/>
          <p:cNvSpPr txBox="1"/>
          <p:nvPr/>
        </p:nvSpPr>
        <p:spPr>
          <a:xfrm>
            <a:off x="3392722" y="2928387"/>
            <a:ext cx="2453691" cy="1815882"/>
          </a:xfrm>
          <a:prstGeom prst="rect">
            <a:avLst/>
          </a:prstGeom>
          <a:noFill/>
        </p:spPr>
        <p:txBody>
          <a:bodyPr wrap="square" lIns="0" tIns="0" rIns="0" bIns="0" rtlCol="0">
            <a:spAutoFit/>
          </a:bodyPr>
          <a:lstStyle/>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选择其中</a:t>
            </a:r>
            <a:r>
              <a:rPr lang="zh-CN" altLang="en-US" sz="1300" b="1" kern="0" dirty="0">
                <a:solidFill>
                  <a:srgbClr val="FF0000"/>
                </a:solidFill>
                <a:latin typeface="+mn-ea"/>
                <a:cs typeface="Arial" panose="020B0604020202020204" pitchFamily="34" charset="0"/>
              </a:rPr>
              <a:t>一个典型工艺和机台</a:t>
            </a:r>
            <a:r>
              <a:rPr lang="zh-CN" altLang="en-US" sz="1300" kern="0" dirty="0">
                <a:latin typeface="+mn-ea"/>
                <a:cs typeface="Arial" panose="020B0604020202020204" pitchFamily="34" charset="0"/>
              </a:rPr>
              <a:t>，提供真实的关键业务</a:t>
            </a:r>
            <a:r>
              <a:rPr lang="en-US" altLang="zh-CN" sz="1300" kern="0" dirty="0">
                <a:latin typeface="+mn-ea"/>
                <a:cs typeface="Arial" panose="020B0604020202020204" pitchFamily="34" charset="0"/>
              </a:rPr>
              <a:t>/</a:t>
            </a:r>
            <a:r>
              <a:rPr lang="zh-CN" altLang="en-US" sz="1300" kern="0" dirty="0">
                <a:latin typeface="+mn-ea"/>
                <a:cs typeface="Arial" panose="020B0604020202020204" pitchFamily="34" charset="0"/>
              </a:rPr>
              <a:t>高质量数据</a:t>
            </a:r>
            <a:endParaRPr lang="en-US" altLang="zh-CN" sz="1300" kern="0" dirty="0">
              <a:latin typeface="+mn-ea"/>
              <a:cs typeface="Arial" panose="020B0604020202020204" pitchFamily="34" charset="0"/>
            </a:endParaRPr>
          </a:p>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训练</a:t>
            </a:r>
            <a:r>
              <a:rPr lang="zh-CN" altLang="en-US" sz="1300" b="1" kern="0" dirty="0">
                <a:solidFill>
                  <a:srgbClr val="FF0000"/>
                </a:solidFill>
                <a:latin typeface="+mn-ea"/>
                <a:cs typeface="Arial" panose="020B0604020202020204" pitchFamily="34" charset="0"/>
              </a:rPr>
              <a:t>单工艺单机台大数据模型</a:t>
            </a:r>
            <a:r>
              <a:rPr lang="zh-CN" altLang="en-US" sz="1300" kern="0" dirty="0">
                <a:latin typeface="+mn-ea"/>
                <a:cs typeface="Arial" panose="020B0604020202020204" pitchFamily="34" charset="0"/>
              </a:rPr>
              <a:t>、定制化设计并进功能验证和演示</a:t>
            </a:r>
            <a:endParaRPr lang="en-US" altLang="zh-CN" sz="1300" kern="0" dirty="0">
              <a:latin typeface="+mn-ea"/>
              <a:cs typeface="Arial" panose="020B0604020202020204" pitchFamily="34" charset="0"/>
            </a:endParaRPr>
          </a:p>
          <a:p>
            <a:pPr algn="ctr" fontAlgn="base">
              <a:spcBef>
                <a:spcPts val="2400"/>
              </a:spcBef>
              <a:spcAft>
                <a:spcPct val="0"/>
              </a:spcAft>
              <a:buClr>
                <a:srgbClr val="F0AB00"/>
              </a:buClr>
              <a:buSzPct val="80000"/>
            </a:pPr>
            <a:r>
              <a:rPr lang="zh-CN" altLang="en-US" sz="1300" kern="0" dirty="0">
                <a:latin typeface="+mn-ea"/>
                <a:cs typeface="Arial" panose="020B0604020202020204" pitchFamily="34" charset="0"/>
              </a:rPr>
              <a:t>验证结果汇报、设定试点项目的范围、预期和后续推进计划</a:t>
            </a:r>
            <a:endParaRPr lang="en-US" sz="1300" kern="0" dirty="0">
              <a:latin typeface="+mn-ea"/>
              <a:cs typeface="Arial" panose="020B0604020202020204" pitchFamily="34" charset="0"/>
            </a:endParaRPr>
          </a:p>
        </p:txBody>
      </p:sp>
      <p:cxnSp>
        <p:nvCxnSpPr>
          <p:cNvPr id="140" name="Straight Connector 217"/>
          <p:cNvCxnSpPr/>
          <p:nvPr/>
        </p:nvCxnSpPr>
        <p:spPr>
          <a:xfrm>
            <a:off x="3392723" y="4277999"/>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218"/>
          <p:cNvCxnSpPr/>
          <p:nvPr/>
        </p:nvCxnSpPr>
        <p:spPr>
          <a:xfrm>
            <a:off x="3385606" y="3574636"/>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2" name="TextBox 219"/>
          <p:cNvSpPr txBox="1"/>
          <p:nvPr/>
        </p:nvSpPr>
        <p:spPr>
          <a:xfrm>
            <a:off x="6021575" y="2908268"/>
            <a:ext cx="2627569" cy="1815882"/>
          </a:xfrm>
          <a:prstGeom prst="rect">
            <a:avLst/>
          </a:prstGeom>
          <a:noFill/>
        </p:spPr>
        <p:txBody>
          <a:bodyPr wrap="square" lIns="0" tIns="0" rIns="0" bIns="0" rtlCol="0">
            <a:spAutoFit/>
          </a:bodyPr>
          <a:lstStyle/>
          <a:p>
            <a:pPr algn="ctr">
              <a:spcBef>
                <a:spcPts val="2400"/>
              </a:spcBef>
              <a:buClr>
                <a:srgbClr val="F0AB00"/>
              </a:buClr>
              <a:buSzPct val="80000"/>
            </a:pPr>
            <a:r>
              <a:rPr lang="zh-CN" altLang="en-US" sz="1300" kern="0" dirty="0">
                <a:latin typeface="+mn-ea"/>
                <a:cs typeface="Arial" panose="020B0604020202020204" pitchFamily="34" charset="0"/>
              </a:rPr>
              <a:t>基于前期的原型，将其深化应用和拓展后直接作为试点的上线项目</a:t>
            </a:r>
            <a:endParaRPr lang="en-US" altLang="zh-CN" sz="1300" kern="0" dirty="0">
              <a:latin typeface="+mn-ea"/>
              <a:cs typeface="Arial" panose="020B0604020202020204" pitchFamily="34" charset="0"/>
            </a:endParaRPr>
          </a:p>
          <a:p>
            <a:pPr algn="ctr">
              <a:spcBef>
                <a:spcPts val="2400"/>
              </a:spcBef>
              <a:buClr>
                <a:srgbClr val="F0AB00"/>
              </a:buClr>
              <a:buSzPct val="80000"/>
            </a:pPr>
            <a:r>
              <a:rPr lang="zh-CN" altLang="en-US" sz="1300" kern="0" dirty="0">
                <a:latin typeface="+mn-ea"/>
                <a:cs typeface="Arial" panose="020B0604020202020204" pitchFamily="34" charset="0"/>
              </a:rPr>
              <a:t>基于思谋的</a:t>
            </a:r>
            <a:r>
              <a:rPr lang="en-US" altLang="zh-CN" sz="1300" kern="0" dirty="0">
                <a:latin typeface="+mn-ea"/>
                <a:cs typeface="Arial" panose="020B0604020202020204" pitchFamily="34" charset="0"/>
              </a:rPr>
              <a:t>AI</a:t>
            </a:r>
            <a:r>
              <a:rPr lang="zh-CN" altLang="en-US" sz="1300" kern="0" dirty="0">
                <a:latin typeface="+mn-ea"/>
                <a:cs typeface="Arial" panose="020B0604020202020204" pitchFamily="34" charset="0"/>
              </a:rPr>
              <a:t>平台优势和工程部署经验</a:t>
            </a:r>
            <a:endParaRPr lang="en-US" altLang="zh-CN" sz="1300" kern="0" dirty="0">
              <a:latin typeface="+mn-ea"/>
              <a:cs typeface="Arial" panose="020B0604020202020204" pitchFamily="34" charset="0"/>
            </a:endParaRPr>
          </a:p>
          <a:p>
            <a:pPr algn="ctr">
              <a:spcBef>
                <a:spcPts val="2400"/>
              </a:spcBef>
              <a:buClr>
                <a:srgbClr val="F0AB00"/>
              </a:buClr>
              <a:buSzPct val="80000"/>
            </a:pPr>
            <a:r>
              <a:rPr lang="zh-CN" altLang="en-US" sz="1300" kern="0" dirty="0">
                <a:latin typeface="+mn-ea"/>
                <a:cs typeface="Arial" panose="020B0604020202020204" pitchFamily="34" charset="0"/>
              </a:rPr>
              <a:t>定义路线图，为下一步的项目拓展和新产线、新产品的推广</a:t>
            </a:r>
            <a:endParaRPr lang="en-US" sz="1300" kern="0" dirty="0">
              <a:latin typeface="+mn-ea"/>
              <a:cs typeface="Arial" panose="020B0604020202020204" pitchFamily="34" charset="0"/>
            </a:endParaRPr>
          </a:p>
        </p:txBody>
      </p:sp>
      <p:cxnSp>
        <p:nvCxnSpPr>
          <p:cNvPr id="143" name="Straight Connector 220"/>
          <p:cNvCxnSpPr/>
          <p:nvPr/>
        </p:nvCxnSpPr>
        <p:spPr>
          <a:xfrm>
            <a:off x="6238713" y="3573048"/>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221"/>
          <p:cNvCxnSpPr/>
          <p:nvPr/>
        </p:nvCxnSpPr>
        <p:spPr>
          <a:xfrm>
            <a:off x="6259442" y="4276010"/>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5" name="Textfeld 59"/>
          <p:cNvSpPr txBox="1"/>
          <p:nvPr/>
        </p:nvSpPr>
        <p:spPr>
          <a:xfrm>
            <a:off x="375586" y="5266524"/>
            <a:ext cx="2949882"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2400" kern="0" dirty="0">
                <a:latin typeface="Arial" panose="020B0604020202020204" pitchFamily="34" charset="0"/>
                <a:ea typeface="黑体" panose="02010609060101010101" pitchFamily="49" charset="-122"/>
                <a:cs typeface="Arial" panose="020B0604020202020204" pitchFamily="34" charset="0"/>
              </a:rPr>
              <a:t>1</a:t>
            </a:r>
            <a:r>
              <a:rPr lang="zh-CN" altLang="en-US" sz="2400" kern="0" dirty="0">
                <a:latin typeface="Arial" panose="020B0604020202020204" pitchFamily="34" charset="0"/>
                <a:ea typeface="黑体" panose="02010609060101010101" pitchFamily="49" charset="-122"/>
                <a:cs typeface="Arial" panose="020B0604020202020204" pitchFamily="34" charset="0"/>
              </a:rPr>
              <a:t>周</a:t>
            </a:r>
            <a:endParaRPr lang="en-US" sz="2400" kern="0" dirty="0">
              <a:latin typeface="Arial" panose="020B0604020202020204" pitchFamily="34" charset="0"/>
              <a:ea typeface="黑体" panose="02010609060101010101" pitchFamily="49" charset="-122"/>
              <a:cs typeface="Arial" panose="020B0604020202020204" pitchFamily="34" charset="0"/>
            </a:endParaRPr>
          </a:p>
        </p:txBody>
      </p:sp>
      <p:sp>
        <p:nvSpPr>
          <p:cNvPr id="146" name="Textfeld 59"/>
          <p:cNvSpPr txBox="1"/>
          <p:nvPr/>
        </p:nvSpPr>
        <p:spPr>
          <a:xfrm>
            <a:off x="3168816" y="5266524"/>
            <a:ext cx="2949882"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2400" kern="0" dirty="0">
                <a:latin typeface="Arial" panose="020B0604020202020204" pitchFamily="34" charset="0"/>
                <a:ea typeface="黑体" panose="02010609060101010101" pitchFamily="49" charset="-122"/>
                <a:cs typeface="Arial" panose="020B0604020202020204" pitchFamily="34" charset="0"/>
              </a:rPr>
              <a:t>2~3</a:t>
            </a:r>
            <a:r>
              <a:rPr lang="zh-CN" altLang="en-US" sz="2400" kern="0" dirty="0">
                <a:latin typeface="Arial" panose="020B0604020202020204" pitchFamily="34" charset="0"/>
                <a:ea typeface="黑体" panose="02010609060101010101" pitchFamily="49" charset="-122"/>
                <a:cs typeface="Arial" panose="020B0604020202020204" pitchFamily="34" charset="0"/>
              </a:rPr>
              <a:t>周</a:t>
            </a:r>
            <a:endParaRPr lang="en-US" sz="2400" kern="0" dirty="0">
              <a:latin typeface="Arial" panose="020B0604020202020204" pitchFamily="34" charset="0"/>
              <a:ea typeface="黑体" panose="02010609060101010101" pitchFamily="49" charset="-122"/>
              <a:cs typeface="Arial" panose="020B0604020202020204" pitchFamily="34" charset="0"/>
            </a:endParaRPr>
          </a:p>
        </p:txBody>
      </p:sp>
      <p:sp>
        <p:nvSpPr>
          <p:cNvPr id="147" name="Textfeld 59"/>
          <p:cNvSpPr txBox="1"/>
          <p:nvPr/>
        </p:nvSpPr>
        <p:spPr>
          <a:xfrm>
            <a:off x="6051367" y="5266524"/>
            <a:ext cx="2949882"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2400" kern="0" dirty="0">
                <a:latin typeface="Arial" panose="020B0604020202020204" pitchFamily="34" charset="0"/>
                <a:ea typeface="黑体" panose="02010609060101010101" pitchFamily="49" charset="-122"/>
                <a:cs typeface="Arial" panose="020B0604020202020204" pitchFamily="34" charset="0"/>
              </a:rPr>
              <a:t>1~2</a:t>
            </a:r>
            <a:r>
              <a:rPr lang="zh-CN" altLang="en-US" sz="2400" kern="0" dirty="0">
                <a:latin typeface="Arial" panose="020B0604020202020204" pitchFamily="34" charset="0"/>
                <a:ea typeface="黑体" panose="02010609060101010101" pitchFamily="49" charset="-122"/>
                <a:cs typeface="Arial" panose="020B0604020202020204" pitchFamily="34" charset="0"/>
              </a:rPr>
              <a:t>个月</a:t>
            </a:r>
            <a:endParaRPr lang="en-US" sz="2400" kern="0" dirty="0">
              <a:latin typeface="Arial" panose="020B0604020202020204" pitchFamily="34" charset="0"/>
              <a:ea typeface="黑体" panose="02010609060101010101" pitchFamily="49" charset="-122"/>
              <a:cs typeface="Arial" panose="020B0604020202020204" pitchFamily="34" charset="0"/>
            </a:endParaRPr>
          </a:p>
        </p:txBody>
      </p:sp>
      <p:sp>
        <p:nvSpPr>
          <p:cNvPr id="148" name="Textfeld 59"/>
          <p:cNvSpPr txBox="1"/>
          <p:nvPr/>
        </p:nvSpPr>
        <p:spPr>
          <a:xfrm>
            <a:off x="1695462" y="5698455"/>
            <a:ext cx="9224909" cy="30777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2000" kern="0" dirty="0">
                <a:latin typeface="Arial" panose="020B0604020202020204" pitchFamily="34" charset="0"/>
                <a:ea typeface="黑体" panose="02010609060101010101" pitchFamily="49" charset="-122"/>
                <a:cs typeface="Arial" panose="020B0604020202020204" pitchFamily="34" charset="0"/>
              </a:rPr>
              <a:t>四步走，快速看到产出和价值</a:t>
            </a:r>
            <a:endParaRPr lang="en-US" sz="2000" kern="0" dirty="0">
              <a:latin typeface="Arial" panose="020B0604020202020204" pitchFamily="34" charset="0"/>
              <a:ea typeface="黑体" panose="02010609060101010101" pitchFamily="49" charset="-122"/>
              <a:cs typeface="Arial" panose="020B0604020202020204" pitchFamily="34" charset="0"/>
            </a:endParaRPr>
          </a:p>
        </p:txBody>
      </p:sp>
      <p:cxnSp>
        <p:nvCxnSpPr>
          <p:cNvPr id="149" name="直线箭头连接符 32"/>
          <p:cNvCxnSpPr/>
          <p:nvPr/>
        </p:nvCxnSpPr>
        <p:spPr>
          <a:xfrm>
            <a:off x="371273" y="5638336"/>
            <a:ext cx="11191485" cy="0"/>
          </a:xfrm>
          <a:prstGeom prst="straightConnector1">
            <a:avLst/>
          </a:prstGeom>
          <a:ln w="50800">
            <a:solidFill>
              <a:srgbClr val="4AA3E6"/>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206"/>
          <p:cNvSpPr/>
          <p:nvPr/>
        </p:nvSpPr>
        <p:spPr bwMode="gray">
          <a:xfrm>
            <a:off x="8776674" y="2758146"/>
            <a:ext cx="2786084" cy="2204518"/>
          </a:xfrm>
          <a:prstGeom prst="rect">
            <a:avLst/>
          </a:prstGeom>
          <a:solidFill>
            <a:schemeClr val="bg1">
              <a:lumMod val="85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endParaRPr lang="en-US" sz="1300" kern="0" dirty="0">
              <a:latin typeface="+mn-ea"/>
              <a:cs typeface="Arial" panose="020B0604020202020204" pitchFamily="34" charset="0"/>
            </a:endParaRPr>
          </a:p>
        </p:txBody>
      </p:sp>
      <p:sp>
        <p:nvSpPr>
          <p:cNvPr id="151" name="Eingebuchteter Richtungspfeil 2"/>
          <p:cNvSpPr/>
          <p:nvPr/>
        </p:nvSpPr>
        <p:spPr bwMode="gray">
          <a:xfrm>
            <a:off x="8780418" y="1970094"/>
            <a:ext cx="3128685" cy="723891"/>
          </a:xfrm>
          <a:prstGeom prst="chevron">
            <a:avLst/>
          </a:prstGeom>
          <a:solidFill>
            <a:schemeClr val="accent1">
              <a:lumMod val="50000"/>
            </a:schemeClr>
          </a:solidFill>
          <a:ln w="6350" algn="ctr">
            <a:noFill/>
            <a:miter lim="800000"/>
          </a:ln>
        </p:spPr>
        <p:txBody>
          <a:bodyPr lIns="90000" tIns="72000" rIns="90000" bIns="72000" rtlCol="0" anchor="ctr"/>
          <a:lstStyle/>
          <a:p>
            <a:pPr algn="ctr" fontAlgn="base">
              <a:spcBef>
                <a:spcPct val="50000"/>
              </a:spcBef>
              <a:spcAft>
                <a:spcPct val="0"/>
              </a:spcAft>
              <a:buClr>
                <a:srgbClr val="F0AB00"/>
              </a:buClr>
              <a:buSzPct val="80000"/>
            </a:pPr>
            <a:r>
              <a:rPr lang="zh-CN" alt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rPr>
              <a:t>全面铺设</a:t>
            </a:r>
            <a:endParaRPr lang="en-US" sz="3200"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52" name="Textfeld 59"/>
          <p:cNvSpPr txBox="1"/>
          <p:nvPr/>
        </p:nvSpPr>
        <p:spPr>
          <a:xfrm>
            <a:off x="8821186" y="1591685"/>
            <a:ext cx="3140744"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zh-CN" altLang="en-US" sz="1600" kern="0" dirty="0">
                <a:latin typeface="Arial" panose="020B0604020202020204" pitchFamily="34" charset="0"/>
                <a:ea typeface="黑体" panose="02010609060101010101" pitchFamily="49" charset="-122"/>
                <a:cs typeface="Arial" panose="020B0604020202020204" pitchFamily="34" charset="0"/>
              </a:rPr>
              <a:t>复制试点项目，全面铺设</a:t>
            </a:r>
            <a:endParaRPr lang="en-US" sz="1600" kern="0" dirty="0">
              <a:latin typeface="Arial" panose="020B0604020202020204" pitchFamily="34" charset="0"/>
              <a:ea typeface="黑体" panose="02010609060101010101" pitchFamily="49" charset="-122"/>
              <a:cs typeface="Arial" panose="020B0604020202020204" pitchFamily="34" charset="0"/>
            </a:endParaRPr>
          </a:p>
        </p:txBody>
      </p:sp>
      <p:sp>
        <p:nvSpPr>
          <p:cNvPr id="153" name="TextBox 219"/>
          <p:cNvSpPr txBox="1"/>
          <p:nvPr/>
        </p:nvSpPr>
        <p:spPr>
          <a:xfrm>
            <a:off x="8821185" y="2908268"/>
            <a:ext cx="2627569" cy="1815882"/>
          </a:xfrm>
          <a:prstGeom prst="rect">
            <a:avLst/>
          </a:prstGeom>
          <a:noFill/>
        </p:spPr>
        <p:txBody>
          <a:bodyPr wrap="square" lIns="0" tIns="0" rIns="0" bIns="0" rtlCol="0">
            <a:spAutoFit/>
          </a:bodyPr>
          <a:lstStyle/>
          <a:p>
            <a:pPr algn="ctr">
              <a:spcBef>
                <a:spcPts val="2400"/>
              </a:spcBef>
              <a:buClr>
                <a:srgbClr val="F0AB00"/>
              </a:buClr>
              <a:buSzPct val="80000"/>
            </a:pPr>
            <a:r>
              <a:rPr lang="zh-CN" altLang="en-US" sz="1300" b="1" kern="0" dirty="0">
                <a:solidFill>
                  <a:srgbClr val="FF0000"/>
                </a:solidFill>
                <a:latin typeface="+mn-ea"/>
                <a:cs typeface="Arial" panose="020B0604020202020204" pitchFamily="34" charset="0"/>
              </a:rPr>
              <a:t>分析多机台、多工艺的可复制性和特殊性</a:t>
            </a:r>
            <a:endParaRPr lang="en-US" altLang="zh-CN" sz="1300" b="1" kern="0" dirty="0">
              <a:solidFill>
                <a:srgbClr val="FF0000"/>
              </a:solidFill>
              <a:latin typeface="+mn-ea"/>
              <a:cs typeface="Arial" panose="020B0604020202020204" pitchFamily="34" charset="0"/>
            </a:endParaRPr>
          </a:p>
          <a:p>
            <a:pPr algn="ctr">
              <a:spcBef>
                <a:spcPts val="2400"/>
              </a:spcBef>
              <a:buClr>
                <a:srgbClr val="F0AB00"/>
              </a:buClr>
              <a:buSzPct val="80000"/>
            </a:pPr>
            <a:r>
              <a:rPr lang="zh-CN" altLang="en-US" sz="1300" kern="0" dirty="0">
                <a:latin typeface="+mn-ea"/>
                <a:cs typeface="Arial" panose="020B0604020202020204" pitchFamily="34" charset="0"/>
              </a:rPr>
              <a:t>基于试点站点项目实施经验，总结并优化项目推动方和实施方案</a:t>
            </a:r>
            <a:endParaRPr lang="en-US" altLang="zh-CN" sz="1300" kern="0" dirty="0">
              <a:latin typeface="+mn-ea"/>
              <a:cs typeface="Arial" panose="020B0604020202020204" pitchFamily="34" charset="0"/>
            </a:endParaRPr>
          </a:p>
          <a:p>
            <a:pPr algn="ctr">
              <a:spcBef>
                <a:spcPts val="2400"/>
              </a:spcBef>
              <a:buClr>
                <a:srgbClr val="F0AB00"/>
              </a:buClr>
              <a:buSzPct val="80000"/>
            </a:pPr>
            <a:r>
              <a:rPr lang="zh-CN" altLang="en-US" sz="1300" kern="0" dirty="0">
                <a:latin typeface="+mn-ea"/>
                <a:cs typeface="Arial" panose="020B0604020202020204" pitchFamily="34" charset="0"/>
              </a:rPr>
              <a:t>全面铺设站点，复制成功，形成规模化效应</a:t>
            </a:r>
            <a:endParaRPr lang="en-US" sz="1300" kern="0" dirty="0">
              <a:latin typeface="+mn-ea"/>
              <a:cs typeface="Arial" panose="020B0604020202020204" pitchFamily="34" charset="0"/>
            </a:endParaRPr>
          </a:p>
        </p:txBody>
      </p:sp>
      <p:cxnSp>
        <p:nvCxnSpPr>
          <p:cNvPr id="154" name="Straight Connector 220"/>
          <p:cNvCxnSpPr/>
          <p:nvPr/>
        </p:nvCxnSpPr>
        <p:spPr>
          <a:xfrm>
            <a:off x="9038323" y="3573048"/>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221"/>
          <p:cNvCxnSpPr/>
          <p:nvPr/>
        </p:nvCxnSpPr>
        <p:spPr>
          <a:xfrm>
            <a:off x="9059052" y="4276010"/>
            <a:ext cx="2243108" cy="1443"/>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6" name="Textfeld 59"/>
          <p:cNvSpPr txBox="1"/>
          <p:nvPr/>
        </p:nvSpPr>
        <p:spPr>
          <a:xfrm>
            <a:off x="8850977" y="5266524"/>
            <a:ext cx="2949882"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altLang="zh-CN" sz="2400" kern="0" dirty="0">
                <a:latin typeface="Arial" panose="020B0604020202020204" pitchFamily="34" charset="0"/>
                <a:ea typeface="黑体" panose="02010609060101010101" pitchFamily="49" charset="-122"/>
                <a:cs typeface="Arial" panose="020B0604020202020204" pitchFamily="34" charset="0"/>
              </a:rPr>
              <a:t>3~6</a:t>
            </a:r>
            <a:r>
              <a:rPr lang="zh-CN" altLang="en-US" sz="2400" kern="0" dirty="0">
                <a:latin typeface="Arial" panose="020B0604020202020204" pitchFamily="34" charset="0"/>
                <a:ea typeface="黑体" panose="02010609060101010101" pitchFamily="49" charset="-122"/>
                <a:cs typeface="Arial" panose="020B0604020202020204" pitchFamily="34" charset="0"/>
              </a:rPr>
              <a:t>个月</a:t>
            </a:r>
            <a:endParaRPr lang="en-US" sz="2400" kern="0" dirty="0">
              <a:latin typeface="Arial" panose="020B0604020202020204" pitchFamily="34" charset="0"/>
              <a:ea typeface="黑体" panose="02010609060101010101" pitchFamily="49" charset="-122"/>
              <a:cs typeface="Arial" panose="020B0604020202020204" pitchFamily="34" charset="0"/>
            </a:endParaRPr>
          </a:p>
        </p:txBody>
      </p:sp>
      <p:grpSp>
        <p:nvGrpSpPr>
          <p:cNvPr id="4" name="组合 3"/>
          <p:cNvGrpSpPr/>
          <p:nvPr/>
        </p:nvGrpSpPr>
        <p:grpSpPr>
          <a:xfrm>
            <a:off x="7031355" y="391160"/>
            <a:ext cx="2007235" cy="1117600"/>
            <a:chOff x="11073" y="616"/>
            <a:chExt cx="3161" cy="1760"/>
          </a:xfrm>
        </p:grpSpPr>
        <p:sp>
          <p:nvSpPr>
            <p:cNvPr id="2" name="下箭头 1"/>
            <p:cNvSpPr/>
            <p:nvPr/>
          </p:nvSpPr>
          <p:spPr>
            <a:xfrm>
              <a:off x="11073" y="616"/>
              <a:ext cx="1101" cy="1761"/>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2206" y="926"/>
              <a:ext cx="2028" cy="580"/>
            </a:xfrm>
            <a:prstGeom prst="rect">
              <a:avLst/>
            </a:prstGeom>
            <a:noFill/>
          </p:spPr>
          <p:txBody>
            <a:bodyPr wrap="square" rtlCol="0">
              <a:spAutoFit/>
            </a:bodyPr>
            <a:p>
              <a:r>
                <a:rPr lang="zh-CN" altLang="en-US"/>
                <a:t>当前</a:t>
              </a:r>
              <a:r>
                <a:rPr lang="zh-CN" altLang="en-US"/>
                <a:t>阶段</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9756" y="2001327"/>
            <a:ext cx="5389505" cy="923330"/>
          </a:xfrm>
          <a:prstGeom prst="rect">
            <a:avLst/>
          </a:prstGeom>
          <a:noFill/>
        </p:spPr>
        <p:txBody>
          <a:bodyPr wrap="square" rtlCol="0">
            <a:spAutoFit/>
          </a:bodyPr>
          <a:lstStyle/>
          <a:p>
            <a:pPr indent="122555" algn="l" defTabSz="1219200">
              <a:buSzPct val="80000"/>
              <a:defRPr/>
            </a:pPr>
            <a:r>
              <a:rPr kumimoji="1" lang="zh-CN" altLang="en-US" sz="5400" dirty="0">
                <a:solidFill>
                  <a:schemeClr val="bg1"/>
                </a:solidFill>
                <a:latin typeface="等线" panose="02010600030101010101" pitchFamily="2" charset="-122"/>
                <a:ea typeface="等线" panose="02010600030101010101" pitchFamily="2" charset="-122"/>
                <a:cs typeface="Arial" panose="020B0604020202020204" pitchFamily="34" charset="0"/>
                <a:sym typeface="+mn-lt"/>
              </a:rPr>
              <a:t>谢谢！</a:t>
            </a:r>
            <a:endParaRPr kumimoji="1" lang="en-US" altLang="zh-CN" sz="5400" dirty="0">
              <a:solidFill>
                <a:schemeClr val="bg1"/>
              </a:solidFill>
              <a:latin typeface="等线" panose="02010600030101010101" pitchFamily="2" charset="-122"/>
              <a:ea typeface="等线" panose="02010600030101010101" pitchFamily="2" charset="-122"/>
              <a:cs typeface="Arial" panose="020B0604020202020204" pitchFamily="34" charset="0"/>
              <a:sym typeface="+mn-lt"/>
            </a:endParaRPr>
          </a:p>
        </p:txBody>
      </p:sp>
      <p:sp>
        <p:nvSpPr>
          <p:cNvPr id="5" name="文本框 4"/>
          <p:cNvSpPr txBox="1"/>
          <p:nvPr/>
        </p:nvSpPr>
        <p:spPr>
          <a:xfrm>
            <a:off x="469755" y="3405192"/>
            <a:ext cx="9674370" cy="3108543"/>
          </a:xfrm>
          <a:prstGeom prst="rect">
            <a:avLst/>
          </a:prstGeom>
          <a:noFill/>
        </p:spPr>
        <p:txBody>
          <a:bodyPr wrap="square" rtlCol="0" anchor="b">
            <a:spAutoFit/>
          </a:bodyPr>
          <a:lstStyle/>
          <a:p>
            <a:pPr indent="122555" algn="l" defTabSz="1219200">
              <a:buSzPct val="80000"/>
              <a:defRPr/>
            </a:pPr>
            <a:r>
              <a:rPr kumimoji="1"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sym typeface="+mn-lt"/>
              </a:rPr>
              <a:t>深圳</a:t>
            </a: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sym typeface="+mn-lt"/>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深圳市南山区高新南九道</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45</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号三航科技大厦</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22</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楼</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上海</a:t>
            </a: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上海市徐汇区龙兰路</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277</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号西岸东航滨江中心</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T2 - 11</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楼</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苏州</a:t>
            </a: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苏州市工业园区钟园路</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788</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号丰隆生活城市广场</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4</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幢</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8</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楼</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香港</a:t>
            </a:r>
            <a:endParaRPr kumimoji="1" lang="en-US" altLang="zh-CN"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香港科学园科技大道西</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19</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号</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rPr>
              <a:t>10</a:t>
            </a: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楼</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rPr>
              <a:t>网站：</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hlinkClick r:id="rId1"/>
              </a:rPr>
              <a:t>www.smartmore.com</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endParaRPr>
          </a:p>
          <a:p>
            <a:pPr indent="122555" algn="l" defTabSz="1219200">
              <a:buSzPct val="80000"/>
              <a:defRPr/>
            </a:pPr>
            <a:r>
              <a:rPr kumimoji="1" lang="zh-CN" altLang="en-US" sz="1400" dirty="0">
                <a:solidFill>
                  <a:schemeClr val="bg1"/>
                </a:solidFill>
                <a:latin typeface="等线" panose="02010600030101010101" pitchFamily="2" charset="-122"/>
                <a:ea typeface="等线" panose="02010600030101010101" pitchFamily="2" charset="-122"/>
                <a:cs typeface="Arial" panose="020B0604020202020204" pitchFamily="34" charset="0"/>
                <a:sym typeface="+mn-lt"/>
              </a:rPr>
              <a:t>商务：</a:t>
            </a:r>
            <a:r>
              <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sym typeface="+mn-lt"/>
                <a:hlinkClick r:id="rId2"/>
              </a:rPr>
              <a:t>sales@smartmore.com</a:t>
            </a:r>
            <a:endParaRPr kumimoji="1" lang="en-US" altLang="zh-CN" sz="1400" dirty="0">
              <a:solidFill>
                <a:schemeClr val="bg1"/>
              </a:solidFill>
              <a:latin typeface="等线" panose="02010600030101010101" pitchFamily="2" charset="-122"/>
              <a:ea typeface="等线" panose="02010600030101010101" pitchFamily="2" charset="-122"/>
              <a:cs typeface="Arial" panose="020B0604020202020204" pitchFamily="34" charset="0"/>
              <a:sym typeface="+mn-lt"/>
            </a:endParaRPr>
          </a:p>
        </p:txBody>
      </p:sp>
      <p:pic>
        <p:nvPicPr>
          <p:cNvPr id="8" name="图片 7" descr="图层 0"/>
          <p:cNvPicPr>
            <a:picLocks noChangeAspect="1"/>
          </p:cNvPicPr>
          <p:nvPr/>
        </p:nvPicPr>
        <p:blipFill>
          <a:blip r:embed="rId3"/>
          <a:stretch>
            <a:fillRect/>
          </a:stretch>
        </p:blipFill>
        <p:spPr>
          <a:xfrm>
            <a:off x="10331036" y="6335927"/>
            <a:ext cx="1475011" cy="177807"/>
          </a:xfrm>
          <a:prstGeom prst="rect">
            <a:avLst/>
          </a:prstGeom>
        </p:spPr>
      </p:pic>
      <p:pic>
        <p:nvPicPr>
          <p:cNvPr id="9" name="图片 8"/>
          <p:cNvPicPr>
            <a:picLocks noChangeAspect="1"/>
          </p:cNvPicPr>
          <p:nvPr/>
        </p:nvPicPr>
        <p:blipFill>
          <a:blip r:embed="rId4"/>
          <a:stretch>
            <a:fillRect/>
          </a:stretch>
        </p:blipFill>
        <p:spPr>
          <a:xfrm>
            <a:off x="10331034" y="4714875"/>
            <a:ext cx="1475012" cy="14750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06452" y="2034104"/>
            <a:ext cx="6251894" cy="37946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2"/>
            </a:solidFill>
          </a:ln>
        </p:spPr>
      </p:pic>
      <p:sp>
        <p:nvSpPr>
          <p:cNvPr id="2" name="标题 1"/>
          <p:cNvSpPr>
            <a:spLocks noGrp="1"/>
          </p:cNvSpPr>
          <p:nvPr>
            <p:ph type="title"/>
          </p:nvPr>
        </p:nvSpPr>
        <p:spPr/>
        <p:txBody>
          <a:bodyPr>
            <a:normAutofit fontScale="90000"/>
          </a:bodyPr>
          <a:lstStyle/>
          <a:p>
            <a:r>
              <a:rPr lang="zh-CN" altLang="en-US" sz="2400" b="1" dirty="0">
                <a:latin typeface="+mn-ea"/>
                <a:ea typeface="+mn-ea"/>
                <a:cs typeface="Times New Roman" panose="02020603050405020304" pitchFamily="18" charset="0"/>
              </a:rPr>
              <a:t>卡尔蔡司：</a:t>
            </a:r>
            <a:r>
              <a:rPr lang="en-US" altLang="zh-CN" sz="2400" b="1" dirty="0">
                <a:latin typeface="+mn-ea"/>
                <a:ea typeface="+mn-ea"/>
                <a:cs typeface="Times New Roman" panose="02020603050405020304" pitchFamily="18" charset="0"/>
              </a:rPr>
              <a:t>AR</a:t>
            </a:r>
            <a:r>
              <a:rPr lang="zh-CN" altLang="en-US" sz="2400" b="1" dirty="0">
                <a:latin typeface="+mn-ea"/>
                <a:ea typeface="+mn-ea"/>
                <a:cs typeface="Times New Roman" panose="02020603050405020304" pitchFamily="18" charset="0"/>
              </a:rPr>
              <a:t>镀膜质量大数据分析</a:t>
            </a:r>
            <a:endParaRPr lang="zh-CN" altLang="en-US" sz="2400" b="1" dirty="0">
              <a:latin typeface="+mn-ea"/>
              <a:ea typeface="+mn-ea"/>
              <a:cs typeface="Times New Roman" panose="02020603050405020304" pitchFamily="18" charset="0"/>
            </a:endParaRPr>
          </a:p>
        </p:txBody>
      </p:sp>
      <p:sp>
        <p:nvSpPr>
          <p:cNvPr id="14" name="文本框 13"/>
          <p:cNvSpPr txBox="1"/>
          <p:nvPr/>
        </p:nvSpPr>
        <p:spPr>
          <a:xfrm>
            <a:off x="764720" y="798469"/>
            <a:ext cx="6402038" cy="1123384"/>
          </a:xfrm>
          <a:prstGeom prst="rect">
            <a:avLst/>
          </a:prstGeom>
          <a:noFill/>
        </p:spPr>
        <p:txBody>
          <a:bodyPr wrap="square">
            <a:spAutoFit/>
          </a:bodyPr>
          <a:lstStyle/>
          <a:p>
            <a:pPr algn="just">
              <a:spcBef>
                <a:spcPts val="600"/>
              </a:spcBef>
            </a:pPr>
            <a:r>
              <a:rPr lang="zh-CN" altLang="en-US"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项目背景</a:t>
            </a:r>
            <a:endParaRPr lang="en-US" altLang="zh-CN" sz="1400" b="1" dirty="0">
              <a:solidFill>
                <a:srgbClr val="0070C0"/>
              </a:solidFill>
              <a:latin typeface="等线" panose="02010600030101010101" pitchFamily="2" charset="-122"/>
              <a:ea typeface="等线" panose="02010600030101010101" pitchFamily="2" charset="-122"/>
              <a:cs typeface="Arial" panose="020B0604020202020204" pitchFamily="34" charset="0"/>
            </a:endParaRPr>
          </a:p>
          <a:p>
            <a:pPr algn="just">
              <a:spcBef>
                <a:spcPts val="600"/>
              </a:spcBef>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卡尔蔡司中国区工厂</a:t>
            </a:r>
            <a:r>
              <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(CNMA)</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正在进行工业</a:t>
            </a:r>
            <a:r>
              <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4.0</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升级，一个重要的方向是对镜片制造全流程进行数字化和智能化改造，该项目就是面向卡尔蔡司的核心技术之一</a:t>
            </a:r>
            <a:r>
              <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镜片镀膜。客户希望我们基于大数据和机器学习的方法，基于这些参数重新建立面向镀膜质量分析、预测以及调优的大数据解决方案。</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p:txBody>
      </p:sp>
      <p:sp>
        <p:nvSpPr>
          <p:cNvPr id="15" name="矩形 14"/>
          <p:cNvSpPr/>
          <p:nvPr/>
        </p:nvSpPr>
        <p:spPr>
          <a:xfrm>
            <a:off x="7504086" y="798469"/>
            <a:ext cx="4152520" cy="4892866"/>
          </a:xfrm>
          <a:prstGeom prst="rect">
            <a:avLst/>
          </a:prstGeom>
          <a:noFill/>
        </p:spPr>
        <p:txBody>
          <a:bodyPr wrap="square">
            <a:noAutofit/>
          </a:bodyPr>
          <a:lstStyle/>
          <a:p>
            <a:pPr algn="just">
              <a:spcBef>
                <a:spcPts val="600"/>
              </a:spcBef>
            </a:pPr>
            <a:r>
              <a:rPr lang="zh-CN" altLang="en-US"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项目需求与难点</a:t>
            </a:r>
            <a:endParaRPr lang="en-US" altLang="zh-CN"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endParaRPr>
          </a:p>
          <a:p>
            <a:pPr marL="228600" indent="-228600" algn="just">
              <a:spcBef>
                <a:spcPts val="600"/>
              </a:spcBef>
              <a:buFont typeface="Arial" panose="020B0604020202020204" pitchFamily="34" charset="0"/>
              <a:buChar cha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镀膜自动化设备会在每一炉镜片的镀膜过程中生成和统计出数百项多达数十万数值数据，各项数据对于最终质量的影响方式和权重均不明确。需要通过大数据</a:t>
            </a:r>
            <a:r>
              <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机器学习的方式来寻找对应关系。</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marL="228600" marR="0" lvl="0" indent="-228600" algn="just" defTabSz="914400" rtl="0" eaLnBrk="1" fontAlgn="auto" latinLnBrk="0" hangingPunct="1">
              <a:lnSpc>
                <a:spcPts val="1400"/>
              </a:lnSpc>
              <a:spcBef>
                <a:spcPts val="600"/>
              </a:spcBef>
              <a:spcAft>
                <a:spcPts val="0"/>
              </a:spcAft>
              <a:buClrTx/>
              <a:buSzTx/>
              <a:buFont typeface="Arial" panose="020B0604020202020204" pitchFamily="34" charset="0"/>
              <a:buChar char="•"/>
              <a:defRP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不同产品、不同工艺、甚至不同机台的镀膜数据与镀膜质量的统计学关系上都可能存在不一致性。</a:t>
            </a:r>
            <a:endParaRPr kumimoji="0" lang="en-US" altLang="zh-CN" sz="1100" u="none" strike="noStrike" kern="100" cap="none" spc="0" normalizeH="0" baseline="0" noProof="0" dirty="0">
              <a:ln>
                <a:noFill/>
              </a:ln>
              <a:solidFill>
                <a:schemeClr val="tx1">
                  <a:lumMod val="75000"/>
                  <a:lumOff val="25000"/>
                </a:schemeClr>
              </a:solidFill>
              <a:effectLst/>
              <a:uLnTx/>
              <a:uFillTx/>
              <a:latin typeface="等线" panose="02010600030101010101" pitchFamily="2" charset="-122"/>
              <a:ea typeface="等线" panose="02010600030101010101" pitchFamily="2" charset="-122"/>
              <a:cs typeface="Arial" panose="020B0604020202020204" pitchFamily="34" charset="0"/>
              <a:sym typeface="Helvetica Neue Medium"/>
            </a:endParaRPr>
          </a:p>
          <a:p>
            <a:pPr algn="just">
              <a:lnSpc>
                <a:spcPts val="1400"/>
              </a:lnSpc>
              <a:spcBef>
                <a:spcPts val="600"/>
              </a:spcBef>
            </a:pPr>
            <a:endParaRPr lang="en-US" altLang="zh-CN" sz="1100" dirty="0">
              <a:latin typeface="等线" panose="02010600030101010101" pitchFamily="2" charset="-122"/>
              <a:ea typeface="等线" panose="02010600030101010101" pitchFamily="2" charset="-122"/>
              <a:cs typeface="Arial" panose="020B0604020202020204" pitchFamily="34" charset="0"/>
              <a:sym typeface="Helvetica Neue Medium"/>
            </a:endParaRPr>
          </a:p>
          <a:p>
            <a:pPr algn="just">
              <a:lnSpc>
                <a:spcPts val="1400"/>
              </a:lnSpc>
              <a:spcBef>
                <a:spcPts val="600"/>
              </a:spcBef>
            </a:pPr>
            <a:r>
              <a:rPr lang="zh-CN" altLang="en-US"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Helvetica Neue Medium"/>
              </a:rPr>
              <a:t>解决方案</a:t>
            </a:r>
            <a:endParaRPr lang="en-US" altLang="zh-CN"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Helvetica Neue Medium"/>
            </a:endParaRPr>
          </a:p>
          <a:p>
            <a:pPr marL="285750" indent="-285750" algn="just">
              <a:lnSpc>
                <a:spcPts val="1400"/>
              </a:lnSpc>
              <a:spcBef>
                <a:spcPts val="600"/>
              </a:spcBef>
              <a:buFont typeface="Arial" panose="020B0604020202020204" pitchFamily="34" charset="0"/>
              <a:buChar cha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Helvetica Neue Medium"/>
              </a:rPr>
              <a:t>基于思谋数据智能方案的镀膜工艺大数据分析系统</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Helvetica Neue Medium"/>
            </a:endParaRPr>
          </a:p>
          <a:p>
            <a:pPr marL="285750" indent="-285750" algn="just">
              <a:lnSpc>
                <a:spcPts val="1400"/>
              </a:lnSpc>
              <a:spcBef>
                <a:spcPts val="600"/>
              </a:spcBef>
              <a:buFont typeface="Arial" panose="020B0604020202020204" pitchFamily="34" charset="0"/>
              <a:buChar char="•"/>
            </a:pPr>
            <a:endParaRPr lang="en-US" altLang="zh-CN"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algn="just"/>
            <a:r>
              <a:rPr lang="zh-CN" altLang="en-US" sz="1400" b="1" dirty="0">
                <a:solidFill>
                  <a:srgbClr val="0070C0"/>
                </a:solidFill>
                <a:latin typeface="等线" panose="02010600030101010101" pitchFamily="2" charset="-122"/>
                <a:ea typeface="等线" panose="02010600030101010101" pitchFamily="2" charset="-122"/>
                <a:cs typeface="Arial" panose="020B0604020202020204" pitchFamily="34" charset="0"/>
                <a:sym typeface="+mn-ea"/>
              </a:rPr>
              <a:t>项目价值</a:t>
            </a:r>
            <a:endParaRPr lang="en-US" altLang="zh-CN" sz="1400" b="1" dirty="0">
              <a:solidFill>
                <a:srgbClr val="0070C0"/>
              </a:solidFill>
              <a:latin typeface="等线" panose="02010600030101010101" pitchFamily="2" charset="-122"/>
              <a:ea typeface="等线" panose="02010600030101010101" pitchFamily="2" charset="-122"/>
              <a:cs typeface="Arial" panose="020B0604020202020204" pitchFamily="34" charset="0"/>
            </a:endParaRPr>
          </a:p>
          <a:p>
            <a:pPr marL="228600" indent="-228600" algn="just">
              <a:spcBef>
                <a:spcPts val="600"/>
              </a:spcBef>
              <a:buFont typeface="Arial" panose="020B0604020202020204" pitchFamily="34" charset="0"/>
              <a:buChar cha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实现对工艺质量的准确判别能力，具备适应</a:t>
            </a:r>
            <a:r>
              <a:rPr lang="zh-CN" altLang="en-US" sz="1200" dirty="0">
                <a:solidFill>
                  <a:srgbClr val="FF0000"/>
                </a:solidFill>
                <a:latin typeface="等线" panose="02010600030101010101" pitchFamily="2" charset="-122"/>
                <a:ea typeface="等线" panose="02010600030101010101" pitchFamily="2" charset="-122"/>
                <a:cs typeface="Arial" panose="020B0604020202020204" pitchFamily="34" charset="0"/>
                <a:sym typeface="+mn-ea"/>
              </a:rPr>
              <a:t>多种不同基材、</a:t>
            </a:r>
            <a:r>
              <a:rPr lang="en-US" altLang="zh-CN" sz="1200" dirty="0">
                <a:solidFill>
                  <a:srgbClr val="FF0000"/>
                </a:solidFill>
                <a:latin typeface="等线" panose="02010600030101010101" pitchFamily="2" charset="-122"/>
                <a:ea typeface="等线" panose="02010600030101010101" pitchFamily="2" charset="-122"/>
                <a:cs typeface="Arial" panose="020B0604020202020204" pitchFamily="34" charset="0"/>
                <a:sym typeface="+mn-ea"/>
              </a:rPr>
              <a:t>10+</a:t>
            </a:r>
            <a:r>
              <a:rPr lang="zh-CN" altLang="en-US" sz="1200" dirty="0">
                <a:solidFill>
                  <a:srgbClr val="FF0000"/>
                </a:solidFill>
                <a:latin typeface="等线" panose="02010600030101010101" pitchFamily="2" charset="-122"/>
                <a:ea typeface="等线" panose="02010600030101010101" pitchFamily="2" charset="-122"/>
                <a:cs typeface="Arial" panose="020B0604020202020204" pitchFamily="34" charset="0"/>
                <a:sym typeface="+mn-ea"/>
              </a:rPr>
              <a:t>不同工艺、</a:t>
            </a:r>
            <a:r>
              <a:rPr lang="en-US" altLang="zh-CN" sz="1200" dirty="0">
                <a:solidFill>
                  <a:srgbClr val="FF0000"/>
                </a:solidFill>
                <a:latin typeface="等线" panose="02010600030101010101" pitchFamily="2" charset="-122"/>
                <a:ea typeface="等线" panose="02010600030101010101" pitchFamily="2" charset="-122"/>
                <a:cs typeface="Arial" panose="020B0604020202020204" pitchFamily="34" charset="0"/>
                <a:sym typeface="+mn-ea"/>
              </a:rPr>
              <a:t>100+</a:t>
            </a:r>
            <a:r>
              <a:rPr lang="zh-CN" altLang="en-US" sz="1200" dirty="0">
                <a:solidFill>
                  <a:srgbClr val="FF0000"/>
                </a:solidFill>
                <a:latin typeface="等线" panose="02010600030101010101" pitchFamily="2" charset="-122"/>
                <a:ea typeface="等线" panose="02010600030101010101" pitchFamily="2" charset="-122"/>
                <a:cs typeface="Arial" panose="020B0604020202020204" pitchFamily="34" charset="0"/>
                <a:sym typeface="+mn-ea"/>
              </a:rPr>
              <a:t>不同产品、以及适配数十台镀膜机</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的可拓展性与灵活性。</a:t>
            </a:r>
            <a:endPar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marL="228600" indent="-228600" algn="just">
              <a:spcBef>
                <a:spcPts val="600"/>
              </a:spcBef>
              <a:buFont typeface="Arial" panose="020B0604020202020204" pitchFamily="34" charset="0"/>
              <a:buChar cha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提升企业的数据分析能力，指导工艺缺陷的挖掘、定位和改进方向。减少</a:t>
            </a:r>
            <a:r>
              <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80%</a:t>
            </a: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人工质检工作，释放产能和进行产业升级。</a:t>
            </a:r>
            <a:endParaRPr lang="en-US" altLang="zh-CN"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a:p>
            <a:pPr marL="228600" indent="-228600" algn="just">
              <a:spcBef>
                <a:spcPts val="600"/>
              </a:spcBef>
              <a:buFont typeface="Arial" panose="020B0604020202020204" pitchFamily="34" charset="0"/>
              <a:buChar char="•"/>
            </a:pPr>
            <a:r>
              <a:rPr lang="zh-CN" altLang="en-US" sz="12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rPr>
              <a:t>充分利用的企业的数据价值，尤其是长期积累的工艺大数据，经过大数据分析与管理经验的积累，能够不断优化数据生命周期的管理，形成行业数据壁垒，巩固企业在行业中的领导优势。</a:t>
            </a:r>
            <a:endParaRPr lang="en-US" altLang="zh-CN" sz="1100" dirty="0">
              <a:solidFill>
                <a:schemeClr val="tx1">
                  <a:lumMod val="75000"/>
                  <a:lumOff val="25000"/>
                </a:schemeClr>
              </a:solidFill>
              <a:latin typeface="等线" panose="02010600030101010101" pitchFamily="2" charset="-122"/>
              <a:ea typeface="等线" panose="02010600030101010101" pitchFamily="2" charset="-122"/>
              <a:cs typeface="Arial" panose="020B0604020202020204" pitchFamily="34" charset="0"/>
              <a:sym typeface="+mn-ea"/>
            </a:endParaRPr>
          </a:p>
        </p:txBody>
      </p:sp>
      <p:pic>
        <p:nvPicPr>
          <p:cNvPr id="10" name="图片 9"/>
          <p:cNvPicPr>
            <a:picLocks noChangeAspect="1"/>
          </p:cNvPicPr>
          <p:nvPr/>
        </p:nvPicPr>
        <p:blipFill>
          <a:blip r:embed="rId2">
            <a:alphaModFix amt="85000"/>
            <a:extLst>
              <a:ext uri="{BEBA8EAE-BF5A-486C-A8C5-ECC9F3942E4B}">
                <a14:imgProps xmlns:a14="http://schemas.microsoft.com/office/drawing/2010/main">
                  <a14:imgLayer r:embed="rId3">
                    <a14:imgEffect>
                      <a14:backgroundRemoval t="3213" b="93976" l="2490" r="96266">
                        <a14:foregroundMark x1="5809" y1="6827" x2="77178" y2="6827"/>
                        <a14:foregroundMark x1="77178" y1="6827" x2="90456" y2="22892"/>
                        <a14:foregroundMark x1="90456" y1="22892" x2="93776" y2="64257"/>
                        <a14:foregroundMark x1="93776" y1="64257" x2="90456" y2="84739"/>
                        <a14:foregroundMark x1="90456" y1="84739" x2="46058" y2="65462"/>
                        <a14:foregroundMark x1="46058" y1="65462" x2="26141" y2="73494"/>
                        <a14:foregroundMark x1="26141" y1="73494" x2="9959" y2="87550"/>
                        <a14:foregroundMark x1="9959" y1="87550" x2="6639" y2="66667"/>
                        <a14:foregroundMark x1="6639" y1="66667" x2="9959" y2="46185"/>
                        <a14:foregroundMark x1="9959" y1="46185" x2="38589" y2="37751"/>
                        <a14:foregroundMark x1="38589" y1="37751" x2="62656" y2="38956"/>
                        <a14:foregroundMark x1="62656" y1="38956" x2="81743" y2="28916"/>
                        <a14:foregroundMark x1="81743" y1="28916" x2="62241" y2="21285"/>
                        <a14:foregroundMark x1="62241" y1="21285" x2="9544" y2="19679"/>
                        <a14:foregroundMark x1="5394" y1="5221" x2="5394" y2="5221"/>
                        <a14:foregroundMark x1="90871" y1="6426" x2="90871" y2="6426"/>
                        <a14:foregroundMark x1="89212" y1="6024" x2="95021" y2="11245"/>
                        <a14:foregroundMark x1="95021" y1="5221" x2="95021" y2="5221"/>
                        <a14:foregroundMark x1="15353" y1="3614" x2="60166" y2="3614"/>
                        <a14:foregroundMark x1="60166" y1="3614" x2="88797" y2="3213"/>
                        <a14:foregroundMark x1="95021" y1="16867" x2="96266" y2="78715"/>
                        <a14:foregroundMark x1="4979" y1="26104" x2="20332" y2="48594"/>
                        <a14:foregroundMark x1="16598" y1="29317" x2="15353" y2="38956"/>
                        <a14:foregroundMark x1="36929" y1="25301" x2="31120" y2="45783"/>
                        <a14:foregroundMark x1="31120" y1="45783" x2="32365" y2="49799"/>
                        <a14:foregroundMark x1="41909" y1="27711" x2="36929" y2="49799"/>
                        <a14:foregroundMark x1="36929" y1="49799" x2="37344" y2="50602"/>
                        <a14:foregroundMark x1="2490" y1="93976" x2="2490" y2="93976"/>
                      </a14:backgroundRemoval>
                    </a14:imgEffect>
                  </a14:imgLayer>
                </a14:imgProps>
              </a:ext>
            </a:extLst>
          </a:blip>
          <a:stretch>
            <a:fillRect/>
          </a:stretch>
        </p:blipFill>
        <p:spPr>
          <a:xfrm>
            <a:off x="806452" y="2013770"/>
            <a:ext cx="1102734" cy="1139340"/>
          </a:xfrm>
          <a:prstGeom prst="rect">
            <a:avLst/>
          </a:prstGeom>
          <a:noFill/>
        </p:spPr>
      </p:pic>
      <p:pic>
        <p:nvPicPr>
          <p:cNvPr id="3" name="图片 2"/>
          <p:cNvPicPr>
            <a:picLocks noChangeAspect="1"/>
          </p:cNvPicPr>
          <p:nvPr/>
        </p:nvPicPr>
        <p:blipFill>
          <a:blip r:embed="rId4"/>
          <a:stretch>
            <a:fillRect/>
          </a:stretch>
        </p:blipFill>
        <p:spPr>
          <a:xfrm>
            <a:off x="5076703" y="2034103"/>
            <a:ext cx="1981643" cy="1343423"/>
          </a:xfrm>
          <a:prstGeom prst="rect">
            <a:avLst/>
          </a:prstGeom>
          <a:ln>
            <a:solidFill>
              <a:schemeClr val="accent2"/>
            </a:solidFill>
          </a:ln>
        </p:spPr>
      </p:pic>
      <p:pic>
        <p:nvPicPr>
          <p:cNvPr id="4" name="图片 3"/>
          <p:cNvPicPr>
            <a:picLocks noChangeAspect="1"/>
          </p:cNvPicPr>
          <p:nvPr/>
        </p:nvPicPr>
        <p:blipFill>
          <a:blip r:embed="rId5"/>
          <a:stretch>
            <a:fillRect/>
          </a:stretch>
        </p:blipFill>
        <p:spPr>
          <a:xfrm>
            <a:off x="5076702" y="4598585"/>
            <a:ext cx="1981644" cy="1224270"/>
          </a:xfrm>
          <a:prstGeom prst="rect">
            <a:avLst/>
          </a:prstGeom>
          <a:noFill/>
          <a:ln>
            <a:solidFill>
              <a:schemeClr val="accent2"/>
            </a:solidFill>
          </a:ln>
        </p:spPr>
      </p:pic>
      <p:pic>
        <p:nvPicPr>
          <p:cNvPr id="5" name="图片 4"/>
          <p:cNvPicPr>
            <a:picLocks noChangeAspect="1"/>
          </p:cNvPicPr>
          <p:nvPr/>
        </p:nvPicPr>
        <p:blipFill>
          <a:blip r:embed="rId6"/>
          <a:stretch>
            <a:fillRect/>
          </a:stretch>
        </p:blipFill>
        <p:spPr>
          <a:xfrm>
            <a:off x="5078343" y="3380596"/>
            <a:ext cx="1980003" cy="1220191"/>
          </a:xfrm>
          <a:prstGeom prst="rect">
            <a:avLst/>
          </a:prstGeom>
          <a:noFill/>
          <a:ln>
            <a:solidFill>
              <a:schemeClr val="accent2"/>
            </a:solidFill>
          </a:ln>
        </p:spPr>
      </p:pic>
      <p:cxnSp>
        <p:nvCxnSpPr>
          <p:cNvPr id="13" name="直接连接符 15"/>
          <p:cNvCxnSpPr/>
          <p:nvPr/>
        </p:nvCxnSpPr>
        <p:spPr>
          <a:xfrm>
            <a:off x="0" y="6178543"/>
            <a:ext cx="12192000" cy="0"/>
          </a:xfrm>
          <a:prstGeom prst="line">
            <a:avLst/>
          </a:prstGeom>
          <a:ln w="25400">
            <a:solidFill>
              <a:schemeClr val="accent2">
                <a:alpha val="4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normAutofit fontScale="90000"/>
          </a:bodyPr>
          <a:lstStyle/>
          <a:p>
            <a:r>
              <a:rPr lang="zh-CN" altLang="en-US" dirty="0">
                <a:latin typeface="+mn-ea"/>
                <a:ea typeface="+mn-ea"/>
                <a:cs typeface="Times New Roman" panose="02020603050405020304" pitchFamily="18" charset="0"/>
              </a:rPr>
              <a:t>为什么要引入大数据系统</a:t>
            </a:r>
            <a:r>
              <a:rPr lang="en-US" altLang="zh-CN" dirty="0">
                <a:latin typeface="+mn-ea"/>
                <a:ea typeface="+mn-ea"/>
                <a:cs typeface="Times New Roman" panose="02020603050405020304" pitchFamily="18" charset="0"/>
              </a:rPr>
              <a:t>——</a:t>
            </a:r>
            <a:r>
              <a:rPr lang="zh-CN" altLang="en-US" dirty="0">
                <a:latin typeface="+mn-ea"/>
                <a:ea typeface="+mn-ea"/>
                <a:cs typeface="Times New Roman" panose="02020603050405020304" pitchFamily="18" charset="0"/>
              </a:rPr>
              <a:t>镀膜质量监控、追溯和分析的需求</a:t>
            </a:r>
            <a:endParaRPr lang="zh-CN" altLang="en-US" dirty="0">
              <a:latin typeface="+mn-ea"/>
              <a:ea typeface="+mn-ea"/>
              <a:cs typeface="Times New Roman" panose="02020603050405020304" pitchFamily="18" charset="0"/>
            </a:endParaRPr>
          </a:p>
        </p:txBody>
      </p:sp>
      <p:sp>
        <p:nvSpPr>
          <p:cNvPr id="69" name="矩形 68"/>
          <p:cNvSpPr/>
          <p:nvPr/>
        </p:nvSpPr>
        <p:spPr>
          <a:xfrm>
            <a:off x="2062679" y="4127861"/>
            <a:ext cx="3000388" cy="2015936"/>
          </a:xfrm>
          <a:prstGeom prst="rect">
            <a:avLst/>
          </a:prstGeom>
        </p:spPr>
        <p:txBody>
          <a:bodyPr wrap="square" anchor="t">
            <a:spAutoFit/>
          </a:bodyPr>
          <a:lstStyle/>
          <a:p>
            <a:pPr>
              <a:spcBef>
                <a:spcPts val="300"/>
              </a:spcBef>
            </a:pPr>
            <a:r>
              <a:rPr kumimoji="1" lang="zh-CN" altLang="en-US" sz="2400" kern="0" dirty="0">
                <a:solidFill>
                  <a:schemeClr val="tx1">
                    <a:lumMod val="75000"/>
                    <a:lumOff val="25000"/>
                  </a:schemeClr>
                </a:solidFill>
                <a:latin typeface="+mn-ea"/>
                <a:cs typeface="Arial" panose="020B0604020202020204" pitchFamily="34" charset="0"/>
                <a:sym typeface="+mn-lt"/>
              </a:rPr>
              <a:t>工艺数据繁杂</a:t>
            </a:r>
            <a:endParaRPr kumimoji="1" lang="en-US" altLang="zh-CN" sz="1400" kern="0" dirty="0">
              <a:solidFill>
                <a:schemeClr val="tx1">
                  <a:lumMod val="75000"/>
                  <a:lumOff val="25000"/>
                </a:schemeClr>
              </a:solidFill>
              <a:latin typeface="+mn-ea"/>
              <a:cs typeface="Arial" panose="020B0604020202020204" pitchFamily="34" charset="0"/>
              <a:sym typeface="+mn-lt"/>
            </a:endParaRPr>
          </a:p>
          <a:p>
            <a:pPr marL="285750" indent="-285750">
              <a:spcBef>
                <a:spcPts val="300"/>
              </a:spcBef>
              <a:buFont typeface="Wingdings" panose="05000000000000000000" pitchFamily="2" charset="2"/>
              <a:buChar char="n"/>
            </a:pPr>
            <a:r>
              <a:rPr lang="zh-CN" altLang="en-US" sz="1200" b="1" dirty="0"/>
              <a:t>工艺数据多</a:t>
            </a:r>
            <a:r>
              <a:rPr lang="zh-CN" altLang="en-US" sz="1200" dirty="0"/>
              <a:t>。镀膜过程中自动化设备会实时统计上百个参数项</a:t>
            </a:r>
            <a:r>
              <a:rPr kumimoji="1" lang="zh-CN" altLang="en-US" sz="1200" kern="0" dirty="0">
                <a:solidFill>
                  <a:schemeClr val="tx1">
                    <a:lumMod val="75000"/>
                    <a:lumOff val="25000"/>
                  </a:schemeClr>
                </a:solidFill>
                <a:latin typeface="+mn-ea"/>
                <a:cs typeface="Arial" panose="020B0604020202020204" pitchFamily="34" charset="0"/>
                <a:sym typeface="+mn-lt"/>
              </a:rPr>
              <a:t>，每个参数项在镀膜过程实时变化，一次镀膜会输出多达数十万个数据值。</a:t>
            </a:r>
            <a:endParaRPr kumimoji="1" lang="en-US" altLang="zh-CN" sz="1200" kern="0" dirty="0">
              <a:solidFill>
                <a:schemeClr val="tx1">
                  <a:lumMod val="75000"/>
                  <a:lumOff val="25000"/>
                </a:schemeClr>
              </a:solidFill>
              <a:latin typeface="+mn-ea"/>
              <a:cs typeface="Arial" panose="020B0604020202020204" pitchFamily="34" charset="0"/>
              <a:sym typeface="+mn-lt"/>
            </a:endParaRPr>
          </a:p>
          <a:p>
            <a:pPr marL="285750" indent="-285750">
              <a:spcBef>
                <a:spcPts val="300"/>
              </a:spcBef>
              <a:buFont typeface="Wingdings" panose="05000000000000000000" pitchFamily="2" charset="2"/>
              <a:buChar char="n"/>
            </a:pPr>
            <a:r>
              <a:rPr kumimoji="1" lang="zh-CN" altLang="en-US" sz="1200" b="1" kern="0" dirty="0">
                <a:solidFill>
                  <a:schemeClr val="tx1">
                    <a:lumMod val="75000"/>
                    <a:lumOff val="25000"/>
                  </a:schemeClr>
                </a:solidFill>
                <a:latin typeface="+mn-ea"/>
                <a:cs typeface="Arial" panose="020B0604020202020204" pitchFamily="34" charset="0"/>
                <a:sym typeface="+mn-lt"/>
              </a:rPr>
              <a:t>工艺数据多样化</a:t>
            </a:r>
            <a:r>
              <a:rPr kumimoji="1" lang="zh-CN" altLang="en-US" sz="1200" kern="0" dirty="0">
                <a:solidFill>
                  <a:schemeClr val="tx1">
                    <a:lumMod val="75000"/>
                    <a:lumOff val="25000"/>
                  </a:schemeClr>
                </a:solidFill>
                <a:latin typeface="+mn-ea"/>
                <a:cs typeface="Arial" panose="020B0604020202020204" pitchFamily="34" charset="0"/>
                <a:sym typeface="+mn-lt"/>
              </a:rPr>
              <a:t>。工艺多样化，产品材质多样化，机台之间存在差异，机台运行次数和老化程度也会对品质产生影响。</a:t>
            </a:r>
            <a:endParaRPr kumimoji="1" lang="en-US" altLang="zh-CN" sz="1200" kern="0" dirty="0">
              <a:solidFill>
                <a:schemeClr val="tx1">
                  <a:lumMod val="75000"/>
                  <a:lumOff val="25000"/>
                </a:schemeClr>
              </a:solidFill>
              <a:latin typeface="+mn-ea"/>
              <a:cs typeface="Arial" panose="020B0604020202020204" pitchFamily="34" charset="0"/>
              <a:sym typeface="+mn-lt"/>
            </a:endParaRPr>
          </a:p>
        </p:txBody>
      </p:sp>
      <p:grpSp>
        <p:nvGrpSpPr>
          <p:cNvPr id="70" name="图形 41" descr="研究"/>
          <p:cNvGrpSpPr/>
          <p:nvPr/>
        </p:nvGrpSpPr>
        <p:grpSpPr>
          <a:xfrm>
            <a:off x="835844" y="4502269"/>
            <a:ext cx="1233259" cy="1233259"/>
            <a:chOff x="883561" y="4090543"/>
            <a:chExt cx="1233259" cy="1233259"/>
          </a:xfrm>
          <a:solidFill>
            <a:schemeClr val="tx1">
              <a:lumMod val="50000"/>
              <a:lumOff val="50000"/>
            </a:schemeClr>
          </a:solidFill>
        </p:grpSpPr>
        <p:sp>
          <p:nvSpPr>
            <p:cNvPr id="71" name="任意形状 16"/>
            <p:cNvSpPr/>
            <p:nvPr/>
          </p:nvSpPr>
          <p:spPr>
            <a:xfrm>
              <a:off x="983756" y="4197161"/>
              <a:ext cx="1014869" cy="1014869"/>
            </a:xfrm>
            <a:custGeom>
              <a:avLst/>
              <a:gdLst>
                <a:gd name="connsiteX0" fmla="*/ 831172 w 1014869"/>
                <a:gd name="connsiteY0" fmla="*/ 703992 h 1014869"/>
                <a:gd name="connsiteX1" fmla="*/ 751524 w 1014869"/>
                <a:gd name="connsiteY1" fmla="*/ 679584 h 1014869"/>
                <a:gd name="connsiteX2" fmla="*/ 693715 w 1014869"/>
                <a:gd name="connsiteY2" fmla="*/ 623060 h 1014869"/>
                <a:gd name="connsiteX3" fmla="*/ 773363 w 1014869"/>
                <a:gd name="connsiteY3" fmla="*/ 389254 h 1014869"/>
                <a:gd name="connsiteX4" fmla="*/ 387970 w 1014869"/>
                <a:gd name="connsiteY4" fmla="*/ 7 h 1014869"/>
                <a:gd name="connsiteX5" fmla="*/ 7 w 1014869"/>
                <a:gd name="connsiteY5" fmla="*/ 385401 h 1014869"/>
                <a:gd name="connsiteX6" fmla="*/ 385401 w 1014869"/>
                <a:gd name="connsiteY6" fmla="*/ 773363 h 1014869"/>
                <a:gd name="connsiteX7" fmla="*/ 621775 w 1014869"/>
                <a:gd name="connsiteY7" fmla="*/ 693715 h 1014869"/>
                <a:gd name="connsiteX8" fmla="*/ 678300 w 1014869"/>
                <a:gd name="connsiteY8" fmla="*/ 750240 h 1014869"/>
                <a:gd name="connsiteX9" fmla="*/ 702708 w 1014869"/>
                <a:gd name="connsiteY9" fmla="*/ 831172 h 1014869"/>
                <a:gd name="connsiteX10" fmla="*/ 863288 w 1014869"/>
                <a:gd name="connsiteY10" fmla="*/ 991753 h 1014869"/>
                <a:gd name="connsiteX11" fmla="*/ 990468 w 1014869"/>
                <a:gd name="connsiteY11" fmla="*/ 991753 h 1014869"/>
                <a:gd name="connsiteX12" fmla="*/ 990468 w 1014869"/>
                <a:gd name="connsiteY12" fmla="*/ 864573 h 1014869"/>
                <a:gd name="connsiteX13" fmla="*/ 831172 w 1014869"/>
                <a:gd name="connsiteY13" fmla="*/ 703992 h 1014869"/>
                <a:gd name="connsiteX14" fmla="*/ 387970 w 1014869"/>
                <a:gd name="connsiteY14" fmla="*/ 696285 h 1014869"/>
                <a:gd name="connsiteX15" fmla="*/ 79655 w 1014869"/>
                <a:gd name="connsiteY15" fmla="*/ 387970 h 1014869"/>
                <a:gd name="connsiteX16" fmla="*/ 387970 w 1014869"/>
                <a:gd name="connsiteY16" fmla="*/ 79655 h 1014869"/>
                <a:gd name="connsiteX17" fmla="*/ 696285 w 1014869"/>
                <a:gd name="connsiteY17" fmla="*/ 387970 h 1014869"/>
                <a:gd name="connsiteX18" fmla="*/ 387970 w 1014869"/>
                <a:gd name="connsiteY18" fmla="*/ 696285 h 10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869" h="1014869">
                  <a:moveTo>
                    <a:pt x="831172" y="703992"/>
                  </a:moveTo>
                  <a:cubicBezTo>
                    <a:pt x="810618" y="683438"/>
                    <a:pt x="779787" y="673161"/>
                    <a:pt x="751524" y="679584"/>
                  </a:cubicBezTo>
                  <a:lnTo>
                    <a:pt x="693715" y="623060"/>
                  </a:lnTo>
                  <a:cubicBezTo>
                    <a:pt x="745101" y="556258"/>
                    <a:pt x="773363" y="474041"/>
                    <a:pt x="773363" y="389254"/>
                  </a:cubicBezTo>
                  <a:cubicBezTo>
                    <a:pt x="774648" y="174719"/>
                    <a:pt x="601221" y="1292"/>
                    <a:pt x="387970" y="7"/>
                  </a:cubicBezTo>
                  <a:cubicBezTo>
                    <a:pt x="174719" y="-1278"/>
                    <a:pt x="1292" y="172150"/>
                    <a:pt x="7" y="385401"/>
                  </a:cubicBezTo>
                  <a:cubicBezTo>
                    <a:pt x="-1278" y="598652"/>
                    <a:pt x="172150" y="772079"/>
                    <a:pt x="385401" y="773363"/>
                  </a:cubicBezTo>
                  <a:cubicBezTo>
                    <a:pt x="470187" y="773363"/>
                    <a:pt x="553689" y="745101"/>
                    <a:pt x="621775" y="693715"/>
                  </a:cubicBezTo>
                  <a:lnTo>
                    <a:pt x="678300" y="750240"/>
                  </a:lnTo>
                  <a:cubicBezTo>
                    <a:pt x="673161" y="779787"/>
                    <a:pt x="682154" y="809333"/>
                    <a:pt x="702708" y="831172"/>
                  </a:cubicBezTo>
                  <a:lnTo>
                    <a:pt x="863288" y="991753"/>
                  </a:lnTo>
                  <a:cubicBezTo>
                    <a:pt x="897974" y="1026438"/>
                    <a:pt x="955783" y="1026438"/>
                    <a:pt x="990468" y="991753"/>
                  </a:cubicBezTo>
                  <a:cubicBezTo>
                    <a:pt x="1025154" y="957068"/>
                    <a:pt x="1025154" y="899259"/>
                    <a:pt x="990468" y="864573"/>
                  </a:cubicBezTo>
                  <a:lnTo>
                    <a:pt x="831172" y="703992"/>
                  </a:lnTo>
                  <a:close/>
                  <a:moveTo>
                    <a:pt x="387970" y="696285"/>
                  </a:moveTo>
                  <a:cubicBezTo>
                    <a:pt x="217112" y="696285"/>
                    <a:pt x="79655" y="558828"/>
                    <a:pt x="79655" y="387970"/>
                  </a:cubicBezTo>
                  <a:cubicBezTo>
                    <a:pt x="79655" y="217112"/>
                    <a:pt x="217112" y="79655"/>
                    <a:pt x="387970" y="79655"/>
                  </a:cubicBezTo>
                  <a:cubicBezTo>
                    <a:pt x="558828" y="79655"/>
                    <a:pt x="696285" y="217112"/>
                    <a:pt x="696285" y="387970"/>
                  </a:cubicBezTo>
                  <a:cubicBezTo>
                    <a:pt x="696285" y="557543"/>
                    <a:pt x="557543" y="696285"/>
                    <a:pt x="387970" y="696285"/>
                  </a:cubicBezTo>
                  <a:close/>
                </a:path>
              </a:pathLst>
            </a:custGeom>
            <a:solidFill>
              <a:schemeClr val="tx1">
                <a:lumMod val="50000"/>
                <a:lumOff val="50000"/>
              </a:schemeClr>
            </a:solidFill>
            <a:ln w="18828" cap="flat">
              <a:noFill/>
              <a:prstDash val="solid"/>
              <a:miter/>
            </a:ln>
          </p:spPr>
          <p:txBody>
            <a:bodyPr rtlCol="0" anchor="ctr"/>
            <a:lstStyle/>
            <a:p>
              <a:endParaRPr lang="zh-CN" altLang="en-US"/>
            </a:p>
          </p:txBody>
        </p:sp>
        <p:sp>
          <p:nvSpPr>
            <p:cNvPr id="72" name="任意形状 17"/>
            <p:cNvSpPr/>
            <p:nvPr/>
          </p:nvSpPr>
          <p:spPr>
            <a:xfrm>
              <a:off x="1095527" y="4388088"/>
              <a:ext cx="552397" cy="398240"/>
            </a:xfrm>
            <a:custGeom>
              <a:avLst/>
              <a:gdLst>
                <a:gd name="connsiteX0" fmla="*/ 552397 w 552397"/>
                <a:gd name="connsiteY0" fmla="*/ 177773 h 398239"/>
                <a:gd name="connsiteX1" fmla="*/ 479173 w 552397"/>
                <a:gd name="connsiteY1" fmla="*/ 177773 h 398239"/>
                <a:gd name="connsiteX2" fmla="*/ 462472 w 552397"/>
                <a:gd name="connsiteY2" fmla="*/ 188050 h 398239"/>
                <a:gd name="connsiteX3" fmla="*/ 413656 w 552397"/>
                <a:gd name="connsiteY3" fmla="*/ 240721 h 398239"/>
                <a:gd name="connsiteX4" fmla="*/ 372547 w 552397"/>
                <a:gd name="connsiteY4" fmla="*/ 98125 h 398239"/>
                <a:gd name="connsiteX5" fmla="*/ 344285 w 552397"/>
                <a:gd name="connsiteY5" fmla="*/ 82710 h 398239"/>
                <a:gd name="connsiteX6" fmla="*/ 328869 w 552397"/>
                <a:gd name="connsiteY6" fmla="*/ 96841 h 398239"/>
                <a:gd name="connsiteX7" fmla="*/ 251790 w 552397"/>
                <a:gd name="connsiteY7" fmla="*/ 301099 h 398239"/>
                <a:gd name="connsiteX8" fmla="*/ 199120 w 552397"/>
                <a:gd name="connsiteY8" fmla="*/ 18477 h 398239"/>
                <a:gd name="connsiteX9" fmla="*/ 173427 w 552397"/>
                <a:gd name="connsiteY9" fmla="*/ 492 h 398239"/>
                <a:gd name="connsiteX10" fmla="*/ 155442 w 552397"/>
                <a:gd name="connsiteY10" fmla="*/ 15908 h 398239"/>
                <a:gd name="connsiteX11" fmla="*/ 100202 w 552397"/>
                <a:gd name="connsiteY11" fmla="*/ 177773 h 398239"/>
                <a:gd name="connsiteX12" fmla="*/ 0 w 552397"/>
                <a:gd name="connsiteY12" fmla="*/ 177773 h 398239"/>
                <a:gd name="connsiteX13" fmla="*/ 0 w 552397"/>
                <a:gd name="connsiteY13" fmla="*/ 229159 h 398239"/>
                <a:gd name="connsiteX14" fmla="*/ 116903 w 552397"/>
                <a:gd name="connsiteY14" fmla="*/ 229159 h 398239"/>
                <a:gd name="connsiteX15" fmla="*/ 138742 w 552397"/>
                <a:gd name="connsiteY15" fmla="*/ 209889 h 398239"/>
                <a:gd name="connsiteX16" fmla="*/ 170858 w 552397"/>
                <a:gd name="connsiteY16" fmla="*/ 112256 h 398239"/>
                <a:gd name="connsiteX17" fmla="*/ 222244 w 552397"/>
                <a:gd name="connsiteY17" fmla="*/ 388455 h 398239"/>
                <a:gd name="connsiteX18" fmla="*/ 242798 w 552397"/>
                <a:gd name="connsiteY18" fmla="*/ 406440 h 398239"/>
                <a:gd name="connsiteX19" fmla="*/ 245367 w 552397"/>
                <a:gd name="connsiteY19" fmla="*/ 406440 h 398239"/>
                <a:gd name="connsiteX20" fmla="*/ 267206 w 552397"/>
                <a:gd name="connsiteY20" fmla="*/ 392309 h 398239"/>
                <a:gd name="connsiteX21" fmla="*/ 349423 w 552397"/>
                <a:gd name="connsiteY21" fmla="*/ 176489 h 398239"/>
                <a:gd name="connsiteX22" fmla="*/ 382824 w 552397"/>
                <a:gd name="connsiteY22" fmla="*/ 292107 h 398239"/>
                <a:gd name="connsiteX23" fmla="*/ 411086 w 552397"/>
                <a:gd name="connsiteY23" fmla="*/ 307522 h 398239"/>
                <a:gd name="connsiteX24" fmla="*/ 421363 w 552397"/>
                <a:gd name="connsiteY24" fmla="*/ 301099 h 398239"/>
                <a:gd name="connsiteX25" fmla="*/ 490734 w 552397"/>
                <a:gd name="connsiteY25" fmla="*/ 229159 h 398239"/>
                <a:gd name="connsiteX26" fmla="*/ 553682 w 552397"/>
                <a:gd name="connsiteY26" fmla="*/ 229159 h 398239"/>
                <a:gd name="connsiteX27" fmla="*/ 553682 w 552397"/>
                <a:gd name="connsiteY27" fmla="*/ 177773 h 39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2397" h="398239">
                  <a:moveTo>
                    <a:pt x="552397" y="177773"/>
                  </a:moveTo>
                  <a:lnTo>
                    <a:pt x="479173" y="177773"/>
                  </a:lnTo>
                  <a:cubicBezTo>
                    <a:pt x="472749" y="179058"/>
                    <a:pt x="466326" y="182912"/>
                    <a:pt x="462472" y="188050"/>
                  </a:cubicBezTo>
                  <a:lnTo>
                    <a:pt x="413656" y="240721"/>
                  </a:lnTo>
                  <a:lnTo>
                    <a:pt x="372547" y="98125"/>
                  </a:lnTo>
                  <a:cubicBezTo>
                    <a:pt x="368693" y="86563"/>
                    <a:pt x="355847" y="78856"/>
                    <a:pt x="344285" y="82710"/>
                  </a:cubicBezTo>
                  <a:cubicBezTo>
                    <a:pt x="337862" y="85279"/>
                    <a:pt x="331438" y="89133"/>
                    <a:pt x="328869" y="96841"/>
                  </a:cubicBezTo>
                  <a:lnTo>
                    <a:pt x="251790" y="301099"/>
                  </a:lnTo>
                  <a:lnTo>
                    <a:pt x="199120" y="18477"/>
                  </a:lnTo>
                  <a:cubicBezTo>
                    <a:pt x="196551" y="5631"/>
                    <a:pt x="184989" y="-2077"/>
                    <a:pt x="173427" y="492"/>
                  </a:cubicBezTo>
                  <a:cubicBezTo>
                    <a:pt x="165719" y="1777"/>
                    <a:pt x="159296" y="8200"/>
                    <a:pt x="155442" y="15908"/>
                  </a:cubicBezTo>
                  <a:lnTo>
                    <a:pt x="100202" y="177773"/>
                  </a:lnTo>
                  <a:lnTo>
                    <a:pt x="0" y="177773"/>
                  </a:lnTo>
                  <a:lnTo>
                    <a:pt x="0" y="229159"/>
                  </a:lnTo>
                  <a:lnTo>
                    <a:pt x="116903" y="229159"/>
                  </a:lnTo>
                  <a:cubicBezTo>
                    <a:pt x="127180" y="227874"/>
                    <a:pt x="136172" y="220167"/>
                    <a:pt x="138742" y="209889"/>
                  </a:cubicBezTo>
                  <a:lnTo>
                    <a:pt x="170858" y="112256"/>
                  </a:lnTo>
                  <a:lnTo>
                    <a:pt x="222244" y="388455"/>
                  </a:lnTo>
                  <a:cubicBezTo>
                    <a:pt x="223528" y="398732"/>
                    <a:pt x="232521" y="406440"/>
                    <a:pt x="242798" y="406440"/>
                  </a:cubicBezTo>
                  <a:lnTo>
                    <a:pt x="245367" y="406440"/>
                  </a:lnTo>
                  <a:cubicBezTo>
                    <a:pt x="254360" y="406440"/>
                    <a:pt x="263352" y="401301"/>
                    <a:pt x="267206" y="392309"/>
                  </a:cubicBezTo>
                  <a:lnTo>
                    <a:pt x="349423" y="176489"/>
                  </a:lnTo>
                  <a:lnTo>
                    <a:pt x="382824" y="292107"/>
                  </a:lnTo>
                  <a:cubicBezTo>
                    <a:pt x="386678" y="303668"/>
                    <a:pt x="398240" y="311376"/>
                    <a:pt x="411086" y="307522"/>
                  </a:cubicBezTo>
                  <a:cubicBezTo>
                    <a:pt x="414940" y="306238"/>
                    <a:pt x="418794" y="303668"/>
                    <a:pt x="421363" y="301099"/>
                  </a:cubicBezTo>
                  <a:lnTo>
                    <a:pt x="490734" y="229159"/>
                  </a:lnTo>
                  <a:lnTo>
                    <a:pt x="553682" y="229159"/>
                  </a:lnTo>
                  <a:lnTo>
                    <a:pt x="553682" y="177773"/>
                  </a:lnTo>
                  <a:close/>
                </a:path>
              </a:pathLst>
            </a:custGeom>
            <a:solidFill>
              <a:schemeClr val="accent2"/>
            </a:solidFill>
            <a:ln w="18828" cap="flat">
              <a:noFill/>
              <a:prstDash val="solid"/>
              <a:miter/>
            </a:ln>
          </p:spPr>
          <p:txBody>
            <a:bodyPr rtlCol="0" anchor="ctr"/>
            <a:lstStyle/>
            <a:p>
              <a:endParaRPr lang="zh-CN" altLang="en-US"/>
            </a:p>
          </p:txBody>
        </p:sp>
      </p:grpSp>
      <p:sp>
        <p:nvSpPr>
          <p:cNvPr id="76" name="矩形 75"/>
          <p:cNvSpPr/>
          <p:nvPr/>
        </p:nvSpPr>
        <p:spPr>
          <a:xfrm>
            <a:off x="756266" y="4093491"/>
            <a:ext cx="10387924" cy="2050816"/>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连接符: 肘形 79"/>
          <p:cNvCxnSpPr>
            <a:stCxn id="38" idx="2"/>
            <a:endCxn id="76" idx="0"/>
          </p:cNvCxnSpPr>
          <p:nvPr/>
        </p:nvCxnSpPr>
        <p:spPr>
          <a:xfrm rot="5400000">
            <a:off x="7284410" y="2218316"/>
            <a:ext cx="540993" cy="3209356"/>
          </a:xfrm>
          <a:prstGeom prst="bentConnector3">
            <a:avLst/>
          </a:prstGeom>
          <a:ln w="25400">
            <a:prstDash val="dash"/>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a:stretch>
            <a:fillRect/>
          </a:stretch>
        </p:blipFill>
        <p:spPr>
          <a:xfrm>
            <a:off x="921845" y="982054"/>
            <a:ext cx="5423337" cy="2494899"/>
          </a:xfrm>
          <a:prstGeom prst="rect">
            <a:avLst/>
          </a:prstGeom>
        </p:spPr>
      </p:pic>
      <p:pic>
        <p:nvPicPr>
          <p:cNvPr id="38" name="图片 37"/>
          <p:cNvPicPr>
            <a:picLocks noChangeAspect="1"/>
          </p:cNvPicPr>
          <p:nvPr/>
        </p:nvPicPr>
        <p:blipFill>
          <a:blip r:embed="rId2"/>
          <a:stretch>
            <a:fillRect/>
          </a:stretch>
        </p:blipFill>
        <p:spPr>
          <a:xfrm>
            <a:off x="8295358" y="884876"/>
            <a:ext cx="1728452" cy="2667622"/>
          </a:xfrm>
          <a:prstGeom prst="rect">
            <a:avLst/>
          </a:prstGeom>
          <a:ln w="38100">
            <a:solidFill>
              <a:srgbClr val="FF0000"/>
            </a:solidFill>
          </a:ln>
        </p:spPr>
      </p:pic>
      <p:sp>
        <p:nvSpPr>
          <p:cNvPr id="39" name="矩形 38"/>
          <p:cNvSpPr/>
          <p:nvPr/>
        </p:nvSpPr>
        <p:spPr>
          <a:xfrm>
            <a:off x="5830018" y="1814618"/>
            <a:ext cx="432001" cy="800062"/>
          </a:xfrm>
          <a:prstGeom prst="rect">
            <a:avLst/>
          </a:prstGeom>
          <a:noFill/>
          <a:ln w="38100" cap="flat">
            <a:solidFill>
              <a:srgbClr val="FF0000"/>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40" name="直接箭头连接符 39"/>
          <p:cNvCxnSpPr>
            <a:stCxn id="39" idx="3"/>
            <a:endCxn id="38" idx="1"/>
          </p:cNvCxnSpPr>
          <p:nvPr/>
        </p:nvCxnSpPr>
        <p:spPr>
          <a:xfrm>
            <a:off x="6262019" y="2214649"/>
            <a:ext cx="2033339" cy="4038"/>
          </a:xfrm>
          <a:prstGeom prst="straightConnector1">
            <a:avLst/>
          </a:prstGeom>
          <a:noFill/>
          <a:ln w="25400" cap="flat">
            <a:solidFill>
              <a:srgbClr val="FF0000"/>
            </a:solidFill>
            <a:prstDash val="dash"/>
            <a:round/>
            <a:tailEnd type="triangle"/>
          </a:ln>
        </p:spPr>
        <p:style>
          <a:lnRef idx="0">
            <a:srgbClr val="FFFFFF"/>
          </a:lnRef>
          <a:fillRef idx="0">
            <a:srgbClr val="FFFFFF"/>
          </a:fillRef>
          <a:effectRef idx="0">
            <a:srgbClr val="FFFFFF"/>
          </a:effectRef>
          <a:fontRef idx="none"/>
        </p:style>
      </p:cxnSp>
      <p:sp>
        <p:nvSpPr>
          <p:cNvPr id="7" name="文本框 6"/>
          <p:cNvSpPr txBox="1"/>
          <p:nvPr/>
        </p:nvSpPr>
        <p:spPr>
          <a:xfrm>
            <a:off x="692698" y="3533143"/>
            <a:ext cx="4246180" cy="307777"/>
          </a:xfrm>
          <a:prstGeom prst="rect">
            <a:avLst/>
          </a:prstGeom>
          <a:noFill/>
        </p:spPr>
        <p:txBody>
          <a:bodyPr wrap="square" rtlCol="0">
            <a:spAutoFit/>
          </a:bodyPr>
          <a:lstStyle/>
          <a:p>
            <a:r>
              <a:rPr lang="zh-CN" altLang="en-US" sz="1400" dirty="0"/>
              <a:t>（注：图片来源于卡尔蔡司对外宣传资料）</a:t>
            </a:r>
            <a:endParaRPr lang="zh-CN" altLang="en-US" sz="1400" dirty="0"/>
          </a:p>
        </p:txBody>
      </p:sp>
      <p:pic>
        <p:nvPicPr>
          <p:cNvPr id="48" name="图片 47"/>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backgroundRemoval t="3172" b="98507" l="3628" r="97634">
                        <a14:foregroundMark x1="62776" y1="6716" x2="62776" y2="6716"/>
                        <a14:foregroundMark x1="65142" y1="3172" x2="65142" y2="3172"/>
                        <a14:foregroundMark x1="71924" y1="40672" x2="71924" y2="40672"/>
                        <a14:foregroundMark x1="71293" y1="39739" x2="77445" y2="55784"/>
                        <a14:foregroundMark x1="74763" y1="39739" x2="82492" y2="61007"/>
                        <a14:foregroundMark x1="80442" y1="45149" x2="84858" y2="58582"/>
                        <a14:foregroundMark x1="76814" y1="38806" x2="81861" y2="41791"/>
                        <a14:foregroundMark x1="74290" y1="37127" x2="81546" y2="40672"/>
                        <a14:foregroundMark x1="81546" y1="40672" x2="84858" y2="48134"/>
                        <a14:foregroundMark x1="55205" y1="43284" x2="50473" y2="63246"/>
                        <a14:foregroundMark x1="51104" y1="41604" x2="45426" y2="69963"/>
                        <a14:foregroundMark x1="29180" y1="68657" x2="34385" y2="74254"/>
                        <a14:foregroundMark x1="34385" y1="74254" x2="35647" y2="74813"/>
                        <a14:foregroundMark x1="70662" y1="46269" x2="67035" y2="53918"/>
                        <a14:foregroundMark x1="67035" y1="53918" x2="65773" y2="65112"/>
                        <a14:foregroundMark x1="65773" y1="65112" x2="70820" y2="73134"/>
                        <a14:foregroundMark x1="70820" y1="73134" x2="85804" y2="68097"/>
                        <a14:foregroundMark x1="85804" y1="68097" x2="90221" y2="76679"/>
                        <a14:foregroundMark x1="90221" y1="76679" x2="89590" y2="85634"/>
                        <a14:foregroundMark x1="89590" y1="85634" x2="83912" y2="91791"/>
                        <a14:foregroundMark x1="83912" y1="91791" x2="23502" y2="94030"/>
                        <a14:foregroundMark x1="23502" y1="94030" x2="16404" y2="90858"/>
                        <a14:foregroundMark x1="16404" y1="90858" x2="21451" y2="84328"/>
                        <a14:foregroundMark x1="21451" y1="84328" x2="21609" y2="84328"/>
                        <a14:foregroundMark x1="15931" y1="83955" x2="8833" y2="84142"/>
                        <a14:foregroundMark x1="8833" y1="84142" x2="7256" y2="87873"/>
                        <a14:foregroundMark x1="3628" y1="85634" x2="3628" y2="85634"/>
                        <a14:foregroundMark x1="8833" y1="96828" x2="8833" y2="96828"/>
                        <a14:foregroundMark x1="89590" y1="96082" x2="89590" y2="96082"/>
                        <a14:foregroundMark x1="92744" y1="97201" x2="93375" y2="78918"/>
                        <a14:foregroundMark x1="93375" y1="78918" x2="93060" y2="77799"/>
                        <a14:foregroundMark x1="95268" y1="98694" x2="94479" y2="81716"/>
                        <a14:foregroundMark x1="97634" y1="80224" x2="97634" y2="80224"/>
                        <a14:foregroundMark x1="95268" y1="72948" x2="95268" y2="72948"/>
                        <a14:foregroundMark x1="94953" y1="68843" x2="93849" y2="62500"/>
                        <a14:foregroundMark x1="91956" y1="58209" x2="93849" y2="71082"/>
                        <a14:foregroundMark x1="81073" y1="52052" x2="82965" y2="72388"/>
                        <a14:foregroundMark x1="82965" y1="72388" x2="82808" y2="73134"/>
                        <a14:foregroundMark x1="70347" y1="77612" x2="77445" y2="77239"/>
                        <a14:foregroundMark x1="77445" y1="77239" x2="77760" y2="77052"/>
                        <a14:foregroundMark x1="47950" y1="62313" x2="51577" y2="72388"/>
                        <a14:foregroundMark x1="47476" y1="54664" x2="50631" y2="40858"/>
                        <a14:foregroundMark x1="49211" y1="42351" x2="47950" y2="48507"/>
                        <a14:foregroundMark x1="48423" y1="43657" x2="47161" y2="56157"/>
                        <a14:foregroundMark x1="46057" y1="62500" x2="47003" y2="56903"/>
                        <a14:foregroundMark x1="47792" y1="46455" x2="45741" y2="63060"/>
                        <a14:foregroundMark x1="49527" y1="41978" x2="59621" y2="34142"/>
                        <a14:foregroundMark x1="55836" y1="37127" x2="50000" y2="41604"/>
                        <a14:foregroundMark x1="50000" y1="41604" x2="46057" y2="55784"/>
                        <a14:foregroundMark x1="74132" y1="35448" x2="80442" y2="39552"/>
                        <a14:foregroundMark x1="80442" y1="39552" x2="85016" y2="45896"/>
                        <a14:foregroundMark x1="85016" y1="45896" x2="86435" y2="51679"/>
                        <a14:foregroundMark x1="54890" y1="6716" x2="61830" y2="4291"/>
                        <a14:foregroundMark x1="61830" y1="4291" x2="68770" y2="6903"/>
                        <a14:foregroundMark x1="68770" y1="6903" x2="67981" y2="11754"/>
                        <a14:foregroundMark x1="68454" y1="33022" x2="75237" y2="40112"/>
                        <a14:foregroundMark x1="84227" y1="42164" x2="86593" y2="50746"/>
                        <a14:foregroundMark x1="85647" y1="44963" x2="86120" y2="46828"/>
                        <a14:foregroundMark x1="85016" y1="43470" x2="85331" y2="44030"/>
                        <a14:foregroundMark x1="83123" y1="41045" x2="82492" y2="41045"/>
                        <a14:foregroundMark x1="82177" y1="40858" x2="82177" y2="40858"/>
                      </a14:backgroundRemoval>
                    </a14:imgEffect>
                  </a14:imgLayer>
                </a14:imgProps>
              </a:ext>
            </a:extLst>
          </a:blip>
          <a:stretch>
            <a:fillRect/>
          </a:stretch>
        </p:blipFill>
        <p:spPr>
          <a:xfrm>
            <a:off x="5069762" y="4566913"/>
            <a:ext cx="1299718" cy="1098815"/>
          </a:xfrm>
          <a:prstGeom prst="rect">
            <a:avLst/>
          </a:prstGeom>
        </p:spPr>
      </p:pic>
      <p:sp>
        <p:nvSpPr>
          <p:cNvPr id="49" name="矩形 48"/>
          <p:cNvSpPr/>
          <p:nvPr/>
        </p:nvSpPr>
        <p:spPr>
          <a:xfrm>
            <a:off x="6414515" y="4093491"/>
            <a:ext cx="4583685" cy="2015936"/>
          </a:xfrm>
          <a:prstGeom prst="rect">
            <a:avLst/>
          </a:prstGeom>
        </p:spPr>
        <p:txBody>
          <a:bodyPr wrap="square" anchor="t">
            <a:spAutoFit/>
          </a:bodyPr>
          <a:lstStyle/>
          <a:p>
            <a:pPr>
              <a:spcBef>
                <a:spcPts val="300"/>
              </a:spcBef>
            </a:pPr>
            <a:r>
              <a:rPr kumimoji="1" lang="zh-CN" altLang="en-US" sz="2400" kern="0" dirty="0">
                <a:solidFill>
                  <a:schemeClr val="tx1">
                    <a:lumMod val="75000"/>
                    <a:lumOff val="25000"/>
                  </a:schemeClr>
                </a:solidFill>
                <a:latin typeface="+mn-ea"/>
                <a:cs typeface="Arial" panose="020B0604020202020204" pitchFamily="34" charset="0"/>
                <a:sym typeface="+mn-lt"/>
              </a:rPr>
              <a:t>专家系统开发难度大</a:t>
            </a:r>
            <a:endParaRPr kumimoji="1" lang="en-US" altLang="zh-CN" sz="1400" kern="0" dirty="0">
              <a:solidFill>
                <a:schemeClr val="tx1">
                  <a:lumMod val="75000"/>
                  <a:lumOff val="25000"/>
                </a:schemeClr>
              </a:solidFill>
              <a:latin typeface="+mn-ea"/>
              <a:cs typeface="Arial" panose="020B0604020202020204" pitchFamily="34" charset="0"/>
              <a:sym typeface="+mn-lt"/>
            </a:endParaRPr>
          </a:p>
          <a:p>
            <a:pPr marL="285750" indent="-285750">
              <a:spcBef>
                <a:spcPts val="300"/>
              </a:spcBef>
              <a:buFont typeface="Wingdings" panose="05000000000000000000" pitchFamily="2" charset="2"/>
              <a:buChar char="n"/>
            </a:pPr>
            <a:r>
              <a:rPr kumimoji="1" lang="zh-CN" altLang="en-US" sz="1200" b="1" kern="0" dirty="0">
                <a:solidFill>
                  <a:schemeClr val="tx1">
                    <a:lumMod val="75000"/>
                    <a:lumOff val="25000"/>
                  </a:schemeClr>
                </a:solidFill>
                <a:latin typeface="+mn-ea"/>
                <a:cs typeface="Arial" panose="020B0604020202020204" pitchFamily="34" charset="0"/>
                <a:sym typeface="+mn-lt"/>
              </a:rPr>
              <a:t>质量分析依赖经验</a:t>
            </a:r>
            <a:r>
              <a:rPr kumimoji="1" lang="zh-CN" altLang="en-US" sz="1200" kern="0" dirty="0">
                <a:solidFill>
                  <a:schemeClr val="tx1">
                    <a:lumMod val="75000"/>
                    <a:lumOff val="25000"/>
                  </a:schemeClr>
                </a:solidFill>
                <a:latin typeface="+mn-ea"/>
                <a:cs typeface="Arial" panose="020B0604020202020204" pitchFamily="34" charset="0"/>
                <a:sym typeface="+mn-lt"/>
              </a:rPr>
              <a:t>。质量问题的溯源严重依赖于工艺专家的经验以及现场情况的判定，即使是蔡司这样的行业龙头，以数十年的经验积累仍然难以形成稳定的、准确的、可量化的质量预测与离群值判定体系。</a:t>
            </a:r>
            <a:endParaRPr kumimoji="1" lang="en-US" altLang="zh-CN" sz="1200" kern="0" dirty="0">
              <a:solidFill>
                <a:schemeClr val="tx1">
                  <a:lumMod val="75000"/>
                  <a:lumOff val="25000"/>
                </a:schemeClr>
              </a:solidFill>
              <a:latin typeface="+mn-ea"/>
              <a:cs typeface="Arial" panose="020B0604020202020204" pitchFamily="34" charset="0"/>
              <a:sym typeface="+mn-lt"/>
            </a:endParaRPr>
          </a:p>
          <a:p>
            <a:pPr marL="285750" indent="-285750">
              <a:spcBef>
                <a:spcPts val="300"/>
              </a:spcBef>
              <a:buFont typeface="Wingdings" panose="05000000000000000000" pitchFamily="2" charset="2"/>
              <a:buChar char="n"/>
            </a:pPr>
            <a:r>
              <a:rPr kumimoji="1" lang="zh-CN" altLang="en-US" sz="1200" b="1" kern="0" dirty="0">
                <a:solidFill>
                  <a:schemeClr val="tx1">
                    <a:lumMod val="75000"/>
                    <a:lumOff val="25000"/>
                  </a:schemeClr>
                </a:solidFill>
                <a:latin typeface="+mn-ea"/>
                <a:cs typeface="Arial" panose="020B0604020202020204" pitchFamily="34" charset="0"/>
                <a:sym typeface="+mn-lt"/>
              </a:rPr>
              <a:t>专家系统设计主观性强</a:t>
            </a:r>
            <a:r>
              <a:rPr kumimoji="1" lang="zh-CN" altLang="en-US" sz="1200" kern="0" dirty="0">
                <a:solidFill>
                  <a:schemeClr val="tx1">
                    <a:lumMod val="75000"/>
                    <a:lumOff val="25000"/>
                  </a:schemeClr>
                </a:solidFill>
                <a:latin typeface="+mn-ea"/>
                <a:cs typeface="Arial" panose="020B0604020202020204" pitchFamily="34" charset="0"/>
                <a:sym typeface="+mn-lt"/>
              </a:rPr>
              <a:t>。</a:t>
            </a:r>
            <a:r>
              <a:rPr lang="zh-CN" altLang="en-US" sz="1200" dirty="0"/>
              <a:t>卡尔蔡司的工艺工程基于经验总结了</a:t>
            </a:r>
            <a:r>
              <a:rPr lang="en-US" altLang="zh-CN" sz="1200" dirty="0"/>
              <a:t>20+</a:t>
            </a:r>
            <a:r>
              <a:rPr lang="zh-CN" altLang="en-US" sz="1200" dirty="0"/>
              <a:t>项对镀膜质量的影响参数项，分别设置打分规则，最后根据总得分来判断整炉镀膜质量。但这样一套镀膜质量专家系统的设置主观性强，最终的判定结果准确性不理想，实用性低 </a:t>
            </a:r>
            <a:r>
              <a:rPr kumimoji="1" lang="zh-CN" altLang="en-US" sz="1200" kern="0" dirty="0">
                <a:solidFill>
                  <a:schemeClr val="tx1">
                    <a:lumMod val="75000"/>
                    <a:lumOff val="25000"/>
                  </a:schemeClr>
                </a:solidFill>
                <a:latin typeface="+mn-ea"/>
                <a:cs typeface="Arial" panose="020B0604020202020204" pitchFamily="34" charset="0"/>
                <a:sym typeface="+mn-lt"/>
              </a:rPr>
              <a:t>。</a:t>
            </a:r>
            <a:endParaRPr kumimoji="1" lang="en-US" altLang="zh-CN" sz="1200" kern="0" dirty="0">
              <a:solidFill>
                <a:schemeClr val="tx1">
                  <a:lumMod val="75000"/>
                  <a:lumOff val="25000"/>
                </a:schemeClr>
              </a:solidFill>
              <a:latin typeface="+mn-ea"/>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Look for Z like ZEISS when you choose lenses"/>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0" y="-10887"/>
            <a:ext cx="12192000" cy="6868887"/>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2"/>
          <a:stretch>
            <a:fillRect/>
          </a:stretch>
        </p:blipFill>
        <p:spPr>
          <a:xfrm>
            <a:off x="-5917" y="-10886"/>
            <a:ext cx="3825002" cy="6868885"/>
          </a:xfrm>
          <a:prstGeom prst="rect">
            <a:avLst/>
          </a:prstGeom>
        </p:spPr>
      </p:pic>
      <p:pic>
        <p:nvPicPr>
          <p:cNvPr id="13" name="图片 12" descr="图片包含 室内, 建筑物&#10;&#10;描述已自动生成"/>
          <p:cNvPicPr>
            <a:picLocks noChangeAspect="1"/>
          </p:cNvPicPr>
          <p:nvPr/>
        </p:nvPicPr>
        <p:blipFill>
          <a:blip r:embed="rId3">
            <a:extLst>
              <a:ext uri="{28A0092B-C50C-407E-A947-70E740481C1C}">
                <a14:useLocalDpi xmlns:a14="http://schemas.microsoft.com/office/drawing/2010/main" val="0"/>
              </a:ext>
            </a:extLst>
          </a:blip>
          <a:srcRect l="59345" t="-159" r="40628" b="100000"/>
          <a:stretch>
            <a:fillRect/>
          </a:stretch>
        </p:blipFill>
        <p:spPr>
          <a:xfrm>
            <a:off x="6093240" y="-10884"/>
            <a:ext cx="2760" cy="10885"/>
          </a:xfrm>
          <a:custGeom>
            <a:avLst/>
            <a:gdLst>
              <a:gd name="connsiteX0" fmla="*/ 2760 w 2760"/>
              <a:gd name="connsiteY0" fmla="*/ 0 h 10885"/>
              <a:gd name="connsiteX1" fmla="*/ 2760 w 2760"/>
              <a:gd name="connsiteY1" fmla="*/ 10885 h 10885"/>
              <a:gd name="connsiteX2" fmla="*/ 0 w 2760"/>
              <a:gd name="connsiteY2" fmla="*/ 10885 h 10885"/>
              <a:gd name="connsiteX3" fmla="*/ 2760 w 2760"/>
              <a:gd name="connsiteY3" fmla="*/ 0 h 10885"/>
            </a:gdLst>
            <a:ahLst/>
            <a:cxnLst>
              <a:cxn ang="0">
                <a:pos x="connsiteX0" y="connsiteY0"/>
              </a:cxn>
              <a:cxn ang="0">
                <a:pos x="connsiteX1" y="connsiteY1"/>
              </a:cxn>
              <a:cxn ang="0">
                <a:pos x="connsiteX2" y="connsiteY2"/>
              </a:cxn>
              <a:cxn ang="0">
                <a:pos x="connsiteX3" y="connsiteY3"/>
              </a:cxn>
            </a:cxnLst>
            <a:rect l="l" t="t" r="r" b="b"/>
            <a:pathLst>
              <a:path w="2760" h="10885">
                <a:moveTo>
                  <a:pt x="2760" y="0"/>
                </a:moveTo>
                <a:lnTo>
                  <a:pt x="2760" y="10885"/>
                </a:lnTo>
                <a:lnTo>
                  <a:pt x="0" y="10885"/>
                </a:lnTo>
                <a:lnTo>
                  <a:pt x="2760" y="0"/>
                </a:lnTo>
                <a:close/>
              </a:path>
            </a:pathLst>
          </a:custGeom>
        </p:spPr>
      </p:pic>
      <p:sp>
        <p:nvSpPr>
          <p:cNvPr id="35" name="Rectangle"/>
          <p:cNvSpPr/>
          <p:nvPr/>
        </p:nvSpPr>
        <p:spPr>
          <a:xfrm rot="16200000">
            <a:off x="-961712" y="950828"/>
            <a:ext cx="6868884" cy="4945460"/>
          </a:xfrm>
          <a:prstGeom prst="rect">
            <a:avLst/>
          </a:prstGeom>
          <a:gradFill>
            <a:gsLst>
              <a:gs pos="0">
                <a:srgbClr val="000000">
                  <a:alpha val="65000"/>
                </a:srgbClr>
              </a:gs>
              <a:gs pos="74466">
                <a:srgbClr val="7F7D80">
                  <a:alpha val="36066"/>
                </a:srgbClr>
              </a:gs>
              <a:gs pos="99294">
                <a:srgbClr val="FDFBFF">
                  <a:alpha val="0"/>
                </a:srgbClr>
              </a:gs>
            </a:gsLst>
            <a:lin ang="5400000"/>
          </a:gradFill>
          <a:ln w="12700">
            <a:miter lim="400000"/>
          </a:ln>
        </p:spPr>
        <p:txBody>
          <a:bodyPr lIns="25400" tIns="25400" rIns="25400" bIns="25400" anchor="ctr"/>
          <a:lstStyle/>
          <a:p>
            <a:pPr>
              <a:defRPr sz="3200"/>
            </a:pPr>
            <a:endParaRPr sz="16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2363625" y="1953973"/>
            <a:ext cx="2581835" cy="2877671"/>
            <a:chOff x="1757082" y="1990164"/>
            <a:chExt cx="2581835" cy="2877671"/>
          </a:xfrm>
        </p:grpSpPr>
        <p:sp>
          <p:nvSpPr>
            <p:cNvPr id="37" name="矩形 36"/>
            <p:cNvSpPr/>
            <p:nvPr/>
          </p:nvSpPr>
          <p:spPr bwMode="auto">
            <a:xfrm>
              <a:off x="1757082" y="1990164"/>
              <a:ext cx="2581835" cy="2877671"/>
            </a:xfrm>
            <a:prstGeom prst="rect">
              <a:avLst/>
            </a:prstGeom>
            <a:noFill/>
            <a:ln w="5715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8" name="直角三角形 37"/>
            <p:cNvSpPr/>
            <p:nvPr/>
          </p:nvSpPr>
          <p:spPr bwMode="auto">
            <a:xfrm flipV="1">
              <a:off x="1869141" y="2084294"/>
              <a:ext cx="162000" cy="162000"/>
            </a:xfrm>
            <a:prstGeom prst="rtTriangle">
              <a:avLst/>
            </a:prstGeom>
            <a:solidFill>
              <a:srgbClr val="FFFFFF"/>
            </a:solidFill>
            <a:ln>
              <a:noFill/>
            </a:ln>
            <a:effec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9" name="文本框 38"/>
            <p:cNvSpPr txBox="1"/>
            <p:nvPr/>
          </p:nvSpPr>
          <p:spPr>
            <a:xfrm>
              <a:off x="2534877" y="2742790"/>
              <a:ext cx="1026243" cy="523220"/>
            </a:xfrm>
            <a:prstGeom prst="rect">
              <a:avLst/>
            </a:prstGeom>
            <a:noFill/>
          </p:spPr>
          <p:txBody>
            <a:bodyPr wrap="none" rtlCol="0">
              <a:spAutoFit/>
            </a:bodyPr>
            <a:lstStyle/>
            <a:p>
              <a:pPr fontAlgn="auto">
                <a:spcBef>
                  <a:spcPts val="0"/>
                </a:spcBef>
                <a:spcAft>
                  <a:spcPts val="0"/>
                </a:spcAft>
              </a:pPr>
              <a:r>
                <a:rPr kumimoji="1" lang="zh-CN" altLang="en-US" sz="2800" b="1">
                  <a:solidFill>
                    <a:srgbClr val="FFFFFF"/>
                  </a:solidFill>
                  <a:latin typeface="Verdana" panose="020B0604030504040204"/>
                  <a:ea typeface="微软雅黑" panose="020B0503020204020204" pitchFamily="34" charset="-122"/>
                </a:rPr>
                <a:t>目 录</a:t>
              </a:r>
              <a:endParaRPr kumimoji="1" lang="zh-CN" altLang="en-US" sz="2800" b="1" dirty="0">
                <a:solidFill>
                  <a:srgbClr val="FFFFFF"/>
                </a:solidFill>
                <a:latin typeface="Verdana" panose="020B0604030504040204"/>
                <a:ea typeface="微软雅黑" panose="020B0503020204020204" pitchFamily="34" charset="-122"/>
              </a:endParaRPr>
            </a:p>
          </p:txBody>
        </p:sp>
        <p:sp>
          <p:nvSpPr>
            <p:cNvPr id="40" name="文本框 39"/>
            <p:cNvSpPr txBox="1"/>
            <p:nvPr/>
          </p:nvSpPr>
          <p:spPr>
            <a:xfrm>
              <a:off x="2031141" y="3527620"/>
              <a:ext cx="2039341" cy="461665"/>
            </a:xfrm>
            <a:prstGeom prst="rect">
              <a:avLst/>
            </a:prstGeom>
            <a:noFill/>
          </p:spPr>
          <p:txBody>
            <a:bodyPr wrap="none" rtlCol="0">
              <a:spAutoFit/>
            </a:bodyPr>
            <a:lstStyle/>
            <a:p>
              <a:pPr fontAlgn="auto">
                <a:spcBef>
                  <a:spcPts val="0"/>
                </a:spcBef>
                <a:spcAft>
                  <a:spcPts val="0"/>
                </a:spcAft>
              </a:pPr>
              <a:r>
                <a:rPr kumimoji="1" lang="en-US" altLang="zh-CN" sz="2400" b="1">
                  <a:solidFill>
                    <a:srgbClr val="FFFFFF"/>
                  </a:solidFill>
                  <a:latin typeface="Verdana" panose="020B0604030504040204"/>
                  <a:ea typeface="微软雅黑" panose="020B0503020204020204" pitchFamily="34" charset="-122"/>
                </a:rPr>
                <a:t>CONTENTS</a:t>
              </a:r>
              <a:endParaRPr kumimoji="1" lang="zh-CN" altLang="en-US" sz="2400" b="1" dirty="0">
                <a:solidFill>
                  <a:srgbClr val="FFFFFF"/>
                </a:solidFill>
                <a:latin typeface="Verdana" panose="020B0604030504040204"/>
                <a:ea typeface="微软雅黑" panose="020B0503020204020204" pitchFamily="34" charset="-122"/>
              </a:endParaRPr>
            </a:p>
          </p:txBody>
        </p:sp>
      </p:grpSp>
      <p:grpSp>
        <p:nvGrpSpPr>
          <p:cNvPr id="34" name="组合 33"/>
          <p:cNvGrpSpPr/>
          <p:nvPr/>
        </p:nvGrpSpPr>
        <p:grpSpPr>
          <a:xfrm>
            <a:off x="5906866" y="2719305"/>
            <a:ext cx="4637777" cy="578225"/>
            <a:chOff x="6774603" y="1439556"/>
            <a:chExt cx="4637777" cy="578225"/>
          </a:xfrm>
        </p:grpSpPr>
        <p:sp>
          <p:nvSpPr>
            <p:cNvPr id="41" name="矩形 40"/>
            <p:cNvSpPr/>
            <p:nvPr/>
          </p:nvSpPr>
          <p:spPr bwMode="auto">
            <a:xfrm>
              <a:off x="6774603" y="1439556"/>
              <a:ext cx="625681" cy="578225"/>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accent1">
                      <a:lumMod val="75000"/>
                    </a:schemeClr>
                  </a:solidFill>
                  <a:latin typeface="黑体" panose="02010609060101010101" pitchFamily="49" charset="-122"/>
                  <a:ea typeface="黑体" panose="02010609060101010101" pitchFamily="49" charset="-122"/>
                </a:rPr>
                <a:t>2</a:t>
              </a:r>
              <a:endParaRPr kumimoji="0" lang="zh-CN" altLang="en-US" sz="4400" b="1" u="none" strike="noStrike" kern="0" cap="none" spc="0" normalizeH="0" baseline="0" noProof="0" dirty="0">
                <a:ln>
                  <a:noFill/>
                </a:ln>
                <a:solidFill>
                  <a:schemeClr val="accent1">
                    <a:lumMod val="75000"/>
                  </a:schemeClr>
                </a:solidFill>
                <a:effectLst/>
                <a:uLnTx/>
                <a:uFillTx/>
                <a:latin typeface="黑体" panose="02010609060101010101" pitchFamily="49" charset="-122"/>
                <a:ea typeface="黑体" panose="02010609060101010101" pitchFamily="49" charset="-122"/>
              </a:endParaRPr>
            </a:p>
          </p:txBody>
        </p:sp>
        <p:cxnSp>
          <p:nvCxnSpPr>
            <p:cNvPr id="4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大数据系统整体架构</a:t>
              </a:r>
              <a:endPar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44" name="组合 43"/>
          <p:cNvGrpSpPr/>
          <p:nvPr/>
        </p:nvGrpSpPr>
        <p:grpSpPr>
          <a:xfrm>
            <a:off x="5906866" y="3551564"/>
            <a:ext cx="4637777" cy="578225"/>
            <a:chOff x="6774603" y="1439556"/>
            <a:chExt cx="4637777" cy="578225"/>
          </a:xfrm>
        </p:grpSpPr>
        <p:sp>
          <p:nvSpPr>
            <p:cNvPr id="45" name="矩形 44"/>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3</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6"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7696061" y="1483072"/>
              <a:ext cx="3716319" cy="521970"/>
            </a:xfrm>
            <a:prstGeom prst="rect">
              <a:avLst/>
            </a:prstGeom>
            <a:noFill/>
          </p:spPr>
          <p:txBody>
            <a:bodyPr wrap="square" rtlCol="0" anchor="ctr">
              <a:spAutoFit/>
            </a:bodyPr>
            <a:lstStyle/>
            <a:p>
              <a:pPr algn="l">
                <a:buClrTx/>
                <a:buSzTx/>
                <a:buFontTx/>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sym typeface="+mn-ea"/>
                </a:rPr>
                <a:t>问题&amp;痛点</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60" name="组合 59"/>
          <p:cNvGrpSpPr/>
          <p:nvPr/>
        </p:nvGrpSpPr>
        <p:grpSpPr>
          <a:xfrm>
            <a:off x="5906866" y="1887046"/>
            <a:ext cx="4637777" cy="578225"/>
            <a:chOff x="6774603" y="1439556"/>
            <a:chExt cx="4637777" cy="578225"/>
          </a:xfrm>
        </p:grpSpPr>
        <p:sp>
          <p:nvSpPr>
            <p:cNvPr id="61" name="矩形 6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kumimoji="0" lang="en-US" altLang="zh-CN"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1</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6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6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大数据项目背景介绍</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22" name="组合 21"/>
          <p:cNvGrpSpPr/>
          <p:nvPr/>
        </p:nvGrpSpPr>
        <p:grpSpPr>
          <a:xfrm>
            <a:off x="5906866" y="4383824"/>
            <a:ext cx="4637777" cy="578225"/>
            <a:chOff x="6774603" y="1439556"/>
            <a:chExt cx="4637777" cy="578225"/>
          </a:xfrm>
        </p:grpSpPr>
        <p:sp>
          <p:nvSpPr>
            <p:cNvPr id="23" name="矩形 22"/>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4</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24"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696061" y="1483072"/>
              <a:ext cx="3716319" cy="52197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sym typeface="+mn-ea"/>
                </a:rPr>
                <a:t>解决方案</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normAutofit fontScale="90000"/>
          </a:bodyPr>
          <a:lstStyle/>
          <a:p>
            <a:r>
              <a:rPr lang="en-US" altLang="zh-CN" dirty="0">
                <a:latin typeface="+mn-ea"/>
                <a:ea typeface="+mn-ea"/>
                <a:cs typeface="Times New Roman" panose="02020603050405020304" pitchFamily="18" charset="0"/>
              </a:rPr>
              <a:t>AR</a:t>
            </a:r>
            <a:r>
              <a:rPr lang="zh-CN" altLang="en-US" dirty="0">
                <a:latin typeface="+mn-ea"/>
                <a:ea typeface="+mn-ea"/>
                <a:cs typeface="Times New Roman" panose="02020603050405020304" pitchFamily="18" charset="0"/>
              </a:rPr>
              <a:t>镀膜工序流程介绍</a:t>
            </a:r>
            <a:endParaRPr lang="zh-CN" altLang="en-US" dirty="0">
              <a:latin typeface="+mn-ea"/>
              <a:ea typeface="+mn-ea"/>
              <a:cs typeface="Times New Roman" panose="02020603050405020304" pitchFamily="18" charset="0"/>
            </a:endParaRPr>
          </a:p>
        </p:txBody>
      </p:sp>
      <p:sp>
        <p:nvSpPr>
          <p:cNvPr id="33" name="矩形: 圆角 32"/>
          <p:cNvSpPr/>
          <p:nvPr/>
        </p:nvSpPr>
        <p:spPr>
          <a:xfrm>
            <a:off x="3421226" y="3091236"/>
            <a:ext cx="2597007" cy="2101018"/>
          </a:xfrm>
          <a:prstGeom prst="round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矩形: 圆角 33"/>
          <p:cNvSpPr/>
          <p:nvPr/>
        </p:nvSpPr>
        <p:spPr>
          <a:xfrm>
            <a:off x="6761823" y="960105"/>
            <a:ext cx="4387868" cy="1868595"/>
          </a:xfrm>
          <a:prstGeom prst="round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矩形: 圆角 34"/>
          <p:cNvSpPr/>
          <p:nvPr/>
        </p:nvSpPr>
        <p:spPr>
          <a:xfrm>
            <a:off x="7308535" y="3388917"/>
            <a:ext cx="2069562" cy="1145406"/>
          </a:xfrm>
          <a:prstGeom prst="round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6" name="矩形: 圆角 35"/>
          <p:cNvSpPr/>
          <p:nvPr/>
        </p:nvSpPr>
        <p:spPr>
          <a:xfrm>
            <a:off x="3421226" y="5855089"/>
            <a:ext cx="7728465" cy="41425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MES</a:t>
            </a:r>
            <a:r>
              <a:rPr lang="zh-CN" altLang="en-US" sz="2400" b="1" dirty="0">
                <a:solidFill>
                  <a:schemeClr val="tx1"/>
                </a:solidFill>
              </a:rPr>
              <a:t>系统</a:t>
            </a:r>
            <a:endParaRPr lang="en-US" altLang="zh-CN" sz="2400" b="1" dirty="0">
              <a:solidFill>
                <a:schemeClr val="tx1"/>
              </a:solidFill>
            </a:endParaRPr>
          </a:p>
        </p:txBody>
      </p:sp>
      <p:pic>
        <p:nvPicPr>
          <p:cNvPr id="37" name="图片 36"/>
          <p:cNvPicPr>
            <a:picLocks noChangeAspect="1"/>
          </p:cNvPicPr>
          <p:nvPr/>
        </p:nvPicPr>
        <p:blipFill>
          <a:blip r:embed="rId1">
            <a:duotone>
              <a:schemeClr val="accent1">
                <a:shade val="45000"/>
                <a:satMod val="135000"/>
              </a:schemeClr>
              <a:prstClr val="white"/>
            </a:duotone>
            <a:extLst>
              <a:ext uri="{BEBA8EAE-BF5A-486C-A8C5-ECC9F3942E4B}">
                <a14:imgProps xmlns:a14="http://schemas.microsoft.com/office/drawing/2010/main">
                  <a14:imgLayer r:embed="rId2">
                    <a14:imgEffect>
                      <a14:backgroundRemoval t="1733" b="93812" l="935" r="98692">
                        <a14:foregroundMark x1="2243" y1="21782" x2="2056" y2="59406"/>
                        <a14:foregroundMark x1="2056" y1="59406" x2="6168" y2="67574"/>
                        <a14:foregroundMark x1="6168" y1="67574" x2="33271" y2="64109"/>
                        <a14:foregroundMark x1="3738" y1="23515" x2="2617" y2="52228"/>
                        <a14:foregroundMark x1="2617" y1="52228" x2="3178" y2="61881"/>
                        <a14:foregroundMark x1="3178" y1="61881" x2="1869" y2="65594"/>
                        <a14:foregroundMark x1="1869" y1="20545" x2="18879" y2="22030"/>
                        <a14:foregroundMark x1="18879" y1="22030" x2="26355" y2="21782"/>
                        <a14:foregroundMark x1="26355" y1="21782" x2="33271" y2="22772"/>
                        <a14:foregroundMark x1="38131" y1="13614" x2="39439" y2="77970"/>
                        <a14:foregroundMark x1="39439" y1="77970" x2="37944" y2="87624"/>
                        <a14:foregroundMark x1="37944" y1="87624" x2="44299" y2="92574"/>
                        <a14:foregroundMark x1="44299" y1="92574" x2="67850" y2="90099"/>
                        <a14:foregroundMark x1="67850" y1="90099" x2="83738" y2="95545"/>
                        <a14:foregroundMark x1="83738" y1="95545" x2="90467" y2="92327"/>
                        <a14:foregroundMark x1="90467" y1="92327" x2="96262" y2="86386"/>
                        <a14:foregroundMark x1="96262" y1="86386" x2="98131" y2="75990"/>
                        <a14:foregroundMark x1="98131" y1="75990" x2="96075" y2="17327"/>
                        <a14:foregroundMark x1="96075" y1="17327" x2="81495" y2="10644"/>
                        <a14:foregroundMark x1="81495" y1="10644" x2="39439" y2="11881"/>
                        <a14:foregroundMark x1="53645" y1="4208" x2="54579" y2="4455"/>
                        <a14:foregroundMark x1="55514" y1="4208" x2="55514" y2="4208"/>
                        <a14:foregroundMark x1="53271" y1="1733" x2="53271" y2="1733"/>
                        <a14:foregroundMark x1="54766" y1="2970" x2="54766" y2="2970"/>
                        <a14:foregroundMark x1="55514" y1="3713" x2="55514" y2="3713"/>
                        <a14:foregroundMark x1="56262" y1="4455" x2="56262" y2="4455"/>
                        <a14:foregroundMark x1="56636" y1="4950" x2="56636" y2="4950"/>
                        <a14:foregroundMark x1="55701" y1="2723" x2="55701" y2="2723"/>
                        <a14:foregroundMark x1="52336" y1="91337" x2="83925" y2="94059"/>
                        <a14:foregroundMark x1="83925" y1="94059" x2="91589" y2="93812"/>
                        <a14:foregroundMark x1="91589" y1="93812" x2="95514" y2="90842"/>
                        <a14:foregroundMark x1="98692" y1="22277" x2="98692" y2="22277"/>
                        <a14:foregroundMark x1="98505" y1="20297" x2="98505" y2="22277"/>
                        <a14:foregroundMark x1="71776" y1="25495" x2="74019" y2="30941"/>
                        <a14:foregroundMark x1="80748" y1="38119" x2="80748" y2="39109"/>
                      </a14:backgroundRemoval>
                    </a14:imgEffect>
                  </a14:imgLayer>
                </a14:imgProps>
              </a:ext>
            </a:extLst>
          </a:blip>
          <a:stretch>
            <a:fillRect/>
          </a:stretch>
        </p:blipFill>
        <p:spPr>
          <a:xfrm>
            <a:off x="7223426" y="1058538"/>
            <a:ext cx="2266495" cy="1711522"/>
          </a:xfrm>
          <a:prstGeom prst="rect">
            <a:avLst/>
          </a:prstGeom>
        </p:spPr>
      </p:pic>
      <p:pic>
        <p:nvPicPr>
          <p:cNvPr id="38" name="图片 37"/>
          <p:cNvPicPr>
            <a:picLocks noChangeAspect="1"/>
          </p:cNvPicPr>
          <p:nvPr/>
        </p:nvPicPr>
        <p:blipFill>
          <a:blip r:embed="rId3">
            <a:duotone>
              <a:schemeClr val="accent1">
                <a:shade val="45000"/>
                <a:satMod val="135000"/>
              </a:schemeClr>
              <a:prstClr val="white"/>
            </a:duotone>
          </a:blip>
          <a:stretch>
            <a:fillRect/>
          </a:stretch>
        </p:blipFill>
        <p:spPr>
          <a:xfrm>
            <a:off x="3494238" y="1122833"/>
            <a:ext cx="1466851" cy="566738"/>
          </a:xfrm>
          <a:prstGeom prst="rect">
            <a:avLst/>
          </a:prstGeom>
          <a:ln>
            <a:solidFill>
              <a:schemeClr val="accent1"/>
            </a:solidFill>
            <a:prstDash val="sysDash"/>
          </a:ln>
        </p:spPr>
      </p:pic>
      <p:pic>
        <p:nvPicPr>
          <p:cNvPr id="39" name="图片 38"/>
          <p:cNvPicPr>
            <a:picLocks noChangeAspect="1"/>
          </p:cNvPicPr>
          <p:nvPr/>
        </p:nvPicPr>
        <p:blipFill>
          <a:blip r:embed="rId3">
            <a:duotone>
              <a:schemeClr val="accent1">
                <a:shade val="45000"/>
                <a:satMod val="135000"/>
              </a:schemeClr>
              <a:prstClr val="white"/>
            </a:duotone>
          </a:blip>
          <a:stretch>
            <a:fillRect/>
          </a:stretch>
        </p:blipFill>
        <p:spPr>
          <a:xfrm>
            <a:off x="3494238" y="2261963"/>
            <a:ext cx="1466851" cy="566738"/>
          </a:xfrm>
          <a:prstGeom prst="rect">
            <a:avLst/>
          </a:prstGeom>
          <a:ln>
            <a:solidFill>
              <a:schemeClr val="accent1"/>
            </a:solidFill>
            <a:prstDash val="sysDash"/>
          </a:ln>
        </p:spPr>
      </p:pic>
      <p:sp>
        <p:nvSpPr>
          <p:cNvPr id="40" name="文本框 39"/>
          <p:cNvSpPr txBox="1"/>
          <p:nvPr/>
        </p:nvSpPr>
        <p:spPr>
          <a:xfrm>
            <a:off x="3985803" y="854085"/>
            <a:ext cx="644097" cy="338554"/>
          </a:xfrm>
          <a:prstGeom prst="rect">
            <a:avLst/>
          </a:prstGeom>
          <a:noFill/>
        </p:spPr>
        <p:txBody>
          <a:bodyPr wrap="square" rtlCol="0">
            <a:spAutoFit/>
          </a:bodyPr>
          <a:lstStyle/>
          <a:p>
            <a:r>
              <a:rPr lang="zh-CN" altLang="en-US" sz="1600" dirty="0"/>
              <a:t>正面</a:t>
            </a:r>
            <a:endParaRPr lang="zh-CN" altLang="en-US" sz="1600" dirty="0"/>
          </a:p>
        </p:txBody>
      </p:sp>
      <p:sp>
        <p:nvSpPr>
          <p:cNvPr id="41" name="文本框 40"/>
          <p:cNvSpPr txBox="1"/>
          <p:nvPr/>
        </p:nvSpPr>
        <p:spPr>
          <a:xfrm>
            <a:off x="3951463" y="1960336"/>
            <a:ext cx="1003308" cy="369332"/>
          </a:xfrm>
          <a:prstGeom prst="rect">
            <a:avLst/>
          </a:prstGeom>
          <a:noFill/>
        </p:spPr>
        <p:txBody>
          <a:bodyPr wrap="square" rtlCol="0">
            <a:spAutoFit/>
          </a:bodyPr>
          <a:lstStyle/>
          <a:p>
            <a:r>
              <a:rPr lang="zh-CN" altLang="en-US" sz="1600" dirty="0"/>
              <a:t>背面</a:t>
            </a:r>
            <a:endParaRPr lang="zh-CN" altLang="en-US" sz="1600" dirty="0"/>
          </a:p>
        </p:txBody>
      </p:sp>
      <p:sp>
        <p:nvSpPr>
          <p:cNvPr id="42" name="文本框 41"/>
          <p:cNvSpPr txBox="1"/>
          <p:nvPr/>
        </p:nvSpPr>
        <p:spPr>
          <a:xfrm>
            <a:off x="8047526" y="3586938"/>
            <a:ext cx="1253029" cy="738664"/>
          </a:xfrm>
          <a:prstGeom prst="rect">
            <a:avLst/>
          </a:prstGeom>
          <a:noFill/>
        </p:spPr>
        <p:txBody>
          <a:bodyPr wrap="square" rtlCol="0">
            <a:spAutoFit/>
          </a:bodyPr>
          <a:lstStyle/>
          <a:p>
            <a:r>
              <a:rPr lang="zh-CN" altLang="en-US" sz="1400" b="1" dirty="0"/>
              <a:t>人工目检</a:t>
            </a:r>
            <a:r>
              <a:rPr lang="zh-CN" altLang="en-US" sz="1400" dirty="0"/>
              <a:t>：排查表面缺陷和膜色正背差</a:t>
            </a:r>
            <a:endParaRPr lang="en-US" altLang="zh-CN" sz="1400" dirty="0"/>
          </a:p>
        </p:txBody>
      </p:sp>
      <p:pic>
        <p:nvPicPr>
          <p:cNvPr id="43" name="图片 42"/>
          <p:cNvPicPr>
            <a:picLocks noChangeAspect="1"/>
          </p:cNvPicPr>
          <p:nvPr/>
        </p:nvPicPr>
        <p:blipFill>
          <a:blip r:embed="rId4"/>
          <a:stretch>
            <a:fillRect/>
          </a:stretch>
        </p:blipFill>
        <p:spPr>
          <a:xfrm>
            <a:off x="3786581" y="4034429"/>
            <a:ext cx="1851441" cy="575163"/>
          </a:xfrm>
          <a:prstGeom prst="rect">
            <a:avLst/>
          </a:prstGeom>
        </p:spPr>
      </p:pic>
      <p:pic>
        <p:nvPicPr>
          <p:cNvPr id="44" name="图片 43"/>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9551" b="93258" l="8907" r="96559">
                        <a14:foregroundMark x1="8907" y1="42978" x2="8907" y2="42978"/>
                        <a14:foregroundMark x1="38462" y1="62640" x2="38462" y2="62640"/>
                        <a14:foregroundMark x1="67814" y1="16854" x2="72672" y2="25281"/>
                        <a14:foregroundMark x1="63563" y1="29494" x2="74899" y2="33427"/>
                        <a14:foregroundMark x1="74899" y1="33427" x2="78138" y2="32584"/>
                        <a14:foregroundMark x1="61538" y1="14888" x2="61538" y2="14888"/>
                        <a14:foregroundMark x1="62955" y1="39888" x2="62955" y2="39888"/>
                        <a14:foregroundMark x1="70850" y1="40449" x2="70850" y2="40449"/>
                        <a14:foregroundMark x1="53239" y1="47191" x2="53239" y2="47191"/>
                        <a14:foregroundMark x1="59109" y1="63202" x2="71862" y2="70506"/>
                        <a14:foregroundMark x1="71862" y1="70506" x2="74899" y2="69944"/>
                        <a14:foregroundMark x1="93522" y1="50843" x2="93522" y2="50843"/>
                        <a14:foregroundMark x1="96761" y1="49719" x2="96761" y2="49719"/>
                        <a14:foregroundMark x1="73279" y1="12079" x2="73279" y2="12079"/>
                        <a14:foregroundMark x1="70648" y1="9551" x2="70648" y2="9551"/>
                        <a14:foregroundMark x1="83603" y1="10955" x2="83603" y2="10955"/>
                        <a14:foregroundMark x1="78340" y1="12921" x2="78340" y2="12921"/>
                        <a14:foregroundMark x1="84008" y1="68258" x2="84008" y2="68258"/>
                        <a14:foregroundMark x1="85020" y1="60674" x2="77530" y2="69382"/>
                        <a14:foregroundMark x1="77530" y1="69382" x2="77530" y2="69944"/>
                        <a14:foregroundMark x1="31579" y1="75000" x2="30567" y2="80899"/>
                        <a14:foregroundMark x1="16599" y1="67416" x2="18421" y2="84831"/>
                        <a14:foregroundMark x1="25506" y1="91854" x2="80162" y2="93258"/>
                        <a14:foregroundMark x1="76923" y1="19944" x2="75304" y2="28371"/>
                        <a14:foregroundMark x1="68623" y1="25281" x2="77935" y2="29494"/>
                      </a14:backgroundRemoval>
                    </a14:imgEffect>
                  </a14:imgLayer>
                </a14:imgProps>
              </a:ext>
            </a:extLst>
          </a:blip>
          <a:stretch>
            <a:fillRect/>
          </a:stretch>
        </p:blipFill>
        <p:spPr>
          <a:xfrm>
            <a:off x="4009352" y="3125162"/>
            <a:ext cx="1275748" cy="919365"/>
          </a:xfrm>
          <a:prstGeom prst="rect">
            <a:avLst/>
          </a:prstGeom>
        </p:spPr>
      </p:pic>
      <p:cxnSp>
        <p:nvCxnSpPr>
          <p:cNvPr id="48" name="连接符: 肘形 47"/>
          <p:cNvCxnSpPr>
            <a:stCxn id="38" idx="3"/>
            <a:endCxn id="34" idx="1"/>
          </p:cNvCxnSpPr>
          <p:nvPr/>
        </p:nvCxnSpPr>
        <p:spPr>
          <a:xfrm>
            <a:off x="4961089" y="1406202"/>
            <a:ext cx="1800734" cy="488201"/>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39" idx="3"/>
            <a:endCxn id="34" idx="1"/>
          </p:cNvCxnSpPr>
          <p:nvPr/>
        </p:nvCxnSpPr>
        <p:spPr>
          <a:xfrm flipV="1">
            <a:off x="4961089" y="1894403"/>
            <a:ext cx="1800734" cy="650929"/>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7">
            <a:extLst>
              <a:ext uri="{BEBA8EAE-BF5A-486C-A8C5-ECC9F3942E4B}">
                <a14:imgProps xmlns:a14="http://schemas.microsoft.com/office/drawing/2010/main">
                  <a14:imgLayer r:embed="rId8">
                    <a14:imgEffect>
                      <a14:backgroundRemoval t="3403" b="96219" l="2174" r="93789">
                        <a14:foregroundMark x1="17702" y1="34405" x2="17702" y2="34405"/>
                        <a14:foregroundMark x1="91304" y1="29679" x2="91304" y2="29679"/>
                        <a14:foregroundMark x1="92857" y1="23629" x2="92857" y2="23629"/>
                        <a14:foregroundMark x1="93168" y1="26087" x2="93168" y2="26087"/>
                        <a14:foregroundMark x1="93168" y1="24764" x2="93168" y2="26843"/>
                        <a14:foregroundMark x1="92547" y1="22873" x2="93789" y2="24575"/>
                        <a14:foregroundMark x1="74845" y1="31947" x2="74845" y2="31947"/>
                        <a14:foregroundMark x1="74224" y1="30813" x2="74224" y2="30813"/>
                        <a14:foregroundMark x1="8075" y1="50095" x2="8075" y2="50095"/>
                        <a14:foregroundMark x1="2795" y1="54631" x2="2795" y2="54631"/>
                        <a14:foregroundMark x1="19565" y1="89792" x2="32298" y2="94140"/>
                        <a14:foregroundMark x1="32298" y1="94140" x2="43789" y2="92250"/>
                        <a14:foregroundMark x1="32298" y1="97164" x2="32298" y2="97164"/>
                        <a14:foregroundMark x1="54969" y1="7183" x2="54969" y2="7183"/>
                        <a14:foregroundMark x1="55280" y1="4726" x2="55280" y2="4726"/>
                        <a14:foregroundMark x1="54658" y1="3970" x2="54658" y2="3970"/>
                        <a14:foregroundMark x1="42857" y1="4537" x2="65528" y2="5104"/>
                        <a14:foregroundMark x1="46584" y1="4159" x2="66149" y2="4915"/>
                        <a14:foregroundMark x1="48758" y1="4348" x2="63665" y2="4537"/>
                        <a14:foregroundMark x1="49068" y1="4159" x2="63354" y2="4348"/>
                        <a14:foregroundMark x1="63043" y1="4159" x2="51242" y2="4159"/>
                        <a14:foregroundMark x1="62112" y1="4159" x2="51242" y2="3781"/>
                        <a14:foregroundMark x1="48758" y1="3970" x2="61801" y2="4348"/>
                        <a14:foregroundMark x1="64596" y1="4348" x2="49689" y2="3403"/>
                        <a14:foregroundMark x1="49689" y1="3403" x2="45963" y2="4159"/>
                        <a14:backgroundMark x1="46273" y1="1512" x2="46273" y2="1512"/>
                        <a14:backgroundMark x1="49689" y1="1134" x2="49689" y2="1134"/>
                        <a14:backgroundMark x1="51863" y1="1323" x2="51863" y2="1323"/>
                      </a14:backgroundRemoval>
                    </a14:imgEffect>
                  </a14:imgLayer>
                </a14:imgProps>
              </a:ext>
            </a:extLst>
          </a:blip>
          <a:stretch>
            <a:fillRect/>
          </a:stretch>
        </p:blipFill>
        <p:spPr>
          <a:xfrm>
            <a:off x="7518491" y="3479736"/>
            <a:ext cx="587903" cy="965840"/>
          </a:xfrm>
          <a:prstGeom prst="rect">
            <a:avLst/>
          </a:prstGeom>
        </p:spPr>
      </p:pic>
      <p:sp>
        <p:nvSpPr>
          <p:cNvPr id="51" name="文本框 50"/>
          <p:cNvSpPr txBox="1"/>
          <p:nvPr/>
        </p:nvSpPr>
        <p:spPr>
          <a:xfrm>
            <a:off x="3885862" y="4607478"/>
            <a:ext cx="2023680" cy="584775"/>
          </a:xfrm>
          <a:prstGeom prst="rect">
            <a:avLst/>
          </a:prstGeom>
          <a:noFill/>
        </p:spPr>
        <p:txBody>
          <a:bodyPr wrap="square" rtlCol="0">
            <a:spAutoFit/>
          </a:bodyPr>
          <a:lstStyle/>
          <a:p>
            <a:r>
              <a:rPr lang="zh-CN" altLang="en-US" sz="1600" dirty="0"/>
              <a:t>用光谱仪测量光谱曲线（可以算出</a:t>
            </a:r>
            <a:r>
              <a:rPr lang="en-US" altLang="zh-CN" sz="1600" dirty="0"/>
              <a:t>LAB</a:t>
            </a:r>
            <a:r>
              <a:rPr lang="zh-CN" altLang="en-US" sz="1600" dirty="0"/>
              <a:t>）</a:t>
            </a:r>
            <a:endParaRPr lang="zh-CN" altLang="en-US" sz="1600" dirty="0"/>
          </a:p>
        </p:txBody>
      </p:sp>
      <p:sp>
        <p:nvSpPr>
          <p:cNvPr id="53" name="文本框 52"/>
          <p:cNvSpPr txBox="1"/>
          <p:nvPr/>
        </p:nvSpPr>
        <p:spPr>
          <a:xfrm>
            <a:off x="5867811" y="1374327"/>
            <a:ext cx="976419" cy="523220"/>
          </a:xfrm>
          <a:prstGeom prst="rect">
            <a:avLst/>
          </a:prstGeom>
          <a:noFill/>
        </p:spPr>
        <p:txBody>
          <a:bodyPr wrap="square" rtlCol="0">
            <a:spAutoFit/>
          </a:bodyPr>
          <a:lstStyle/>
          <a:p>
            <a:r>
              <a:rPr lang="zh-CN" altLang="en-US" sz="1400" dirty="0"/>
              <a:t>正反面分别镀膜</a:t>
            </a:r>
            <a:endParaRPr lang="zh-CN" altLang="en-US" sz="1400" dirty="0"/>
          </a:p>
        </p:txBody>
      </p:sp>
      <p:sp>
        <p:nvSpPr>
          <p:cNvPr id="54" name="箭头: 右 53"/>
          <p:cNvSpPr/>
          <p:nvPr/>
        </p:nvSpPr>
        <p:spPr>
          <a:xfrm rot="5400000">
            <a:off x="8843913" y="3733833"/>
            <a:ext cx="2940832" cy="1253031"/>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0049378" y="3731982"/>
            <a:ext cx="572436" cy="738664"/>
          </a:xfrm>
          <a:prstGeom prst="rect">
            <a:avLst/>
          </a:prstGeom>
          <a:noFill/>
        </p:spPr>
        <p:txBody>
          <a:bodyPr wrap="square" rtlCol="0">
            <a:spAutoFit/>
          </a:bodyPr>
          <a:lstStyle/>
          <a:p>
            <a:r>
              <a:rPr lang="zh-CN" altLang="en-US" sz="1400" b="1" dirty="0">
                <a:solidFill>
                  <a:schemeClr val="accent1"/>
                </a:solidFill>
              </a:rPr>
              <a:t>镀膜</a:t>
            </a:r>
            <a:endParaRPr lang="en-US" altLang="zh-CN" sz="1400" b="1" dirty="0">
              <a:solidFill>
                <a:schemeClr val="accent1"/>
              </a:solidFill>
            </a:endParaRPr>
          </a:p>
          <a:p>
            <a:r>
              <a:rPr lang="zh-CN" altLang="en-US" sz="1400" b="1" dirty="0">
                <a:solidFill>
                  <a:schemeClr val="accent1"/>
                </a:solidFill>
              </a:rPr>
              <a:t>工艺</a:t>
            </a:r>
            <a:endParaRPr lang="en-US" altLang="zh-CN" sz="1400" b="1" dirty="0">
              <a:solidFill>
                <a:schemeClr val="accent1"/>
              </a:solidFill>
            </a:endParaRPr>
          </a:p>
          <a:p>
            <a:r>
              <a:rPr lang="zh-CN" altLang="en-US" sz="1400" b="1" dirty="0">
                <a:solidFill>
                  <a:schemeClr val="accent1"/>
                </a:solidFill>
              </a:rPr>
              <a:t>数据</a:t>
            </a:r>
            <a:endParaRPr lang="zh-CN" altLang="en-US" sz="1400" b="1" dirty="0">
              <a:solidFill>
                <a:schemeClr val="accent1"/>
              </a:solidFill>
            </a:endParaRPr>
          </a:p>
        </p:txBody>
      </p:sp>
      <p:sp>
        <p:nvSpPr>
          <p:cNvPr id="57" name="箭头: 右 56"/>
          <p:cNvSpPr/>
          <p:nvPr/>
        </p:nvSpPr>
        <p:spPr>
          <a:xfrm rot="5400000">
            <a:off x="4389315" y="4896460"/>
            <a:ext cx="595856" cy="1272753"/>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26083" y="5231984"/>
            <a:ext cx="572436" cy="523220"/>
          </a:xfrm>
          <a:prstGeom prst="rect">
            <a:avLst/>
          </a:prstGeom>
          <a:noFill/>
        </p:spPr>
        <p:txBody>
          <a:bodyPr wrap="square" rtlCol="0">
            <a:spAutoFit/>
          </a:bodyPr>
          <a:lstStyle/>
          <a:p>
            <a:r>
              <a:rPr lang="zh-CN" altLang="en-US" sz="1400" b="1" dirty="0">
                <a:solidFill>
                  <a:schemeClr val="accent1"/>
                </a:solidFill>
              </a:rPr>
              <a:t>光谱数据</a:t>
            </a:r>
            <a:endParaRPr lang="zh-CN" altLang="en-US" sz="1400" b="1" dirty="0">
              <a:solidFill>
                <a:schemeClr val="accent1"/>
              </a:solidFill>
            </a:endParaRPr>
          </a:p>
        </p:txBody>
      </p:sp>
      <p:pic>
        <p:nvPicPr>
          <p:cNvPr id="59" name="图片 58"/>
          <p:cNvPicPr>
            <a:picLocks noChangeAspect="1"/>
          </p:cNvPicPr>
          <p:nvPr/>
        </p:nvPicPr>
        <p:blipFill>
          <a:blip r:embed="rId9"/>
          <a:stretch>
            <a:fillRect/>
          </a:stretch>
        </p:blipFill>
        <p:spPr>
          <a:xfrm>
            <a:off x="927557" y="3352262"/>
            <a:ext cx="1609141" cy="1427622"/>
          </a:xfrm>
          <a:prstGeom prst="rect">
            <a:avLst/>
          </a:prstGeom>
        </p:spPr>
      </p:pic>
      <p:pic>
        <p:nvPicPr>
          <p:cNvPr id="61" name="图片 60"/>
          <p:cNvPicPr>
            <a:picLocks noChangeAspect="1"/>
          </p:cNvPicPr>
          <p:nvPr/>
        </p:nvPicPr>
        <p:blipFill>
          <a:blip r:embed="rId10">
            <a:duotone>
              <a:schemeClr val="accent1">
                <a:shade val="45000"/>
                <a:satMod val="135000"/>
              </a:schemeClr>
              <a:prstClr val="white"/>
            </a:duotone>
          </a:blip>
          <a:stretch>
            <a:fillRect/>
          </a:stretch>
        </p:blipFill>
        <p:spPr>
          <a:xfrm>
            <a:off x="897977" y="1275285"/>
            <a:ext cx="1609141" cy="1427622"/>
          </a:xfrm>
          <a:prstGeom prst="rect">
            <a:avLst/>
          </a:prstGeom>
          <a:ln>
            <a:solidFill>
              <a:schemeClr val="accent1">
                <a:shade val="50000"/>
              </a:schemeClr>
            </a:solidFill>
            <a:prstDash val="sysDash"/>
          </a:ln>
        </p:spPr>
      </p:pic>
      <p:cxnSp>
        <p:nvCxnSpPr>
          <p:cNvPr id="77" name="连接符: 肘形 76"/>
          <p:cNvCxnSpPr>
            <a:stCxn id="61" idx="3"/>
            <a:endCxn id="38" idx="1"/>
          </p:cNvCxnSpPr>
          <p:nvPr/>
        </p:nvCxnSpPr>
        <p:spPr>
          <a:xfrm flipV="1">
            <a:off x="2507118" y="1406202"/>
            <a:ext cx="987120" cy="582894"/>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8" name="连接符: 肘形 77"/>
          <p:cNvCxnSpPr>
            <a:stCxn id="61" idx="3"/>
            <a:endCxn id="39" idx="1"/>
          </p:cNvCxnSpPr>
          <p:nvPr/>
        </p:nvCxnSpPr>
        <p:spPr>
          <a:xfrm>
            <a:off x="2507118" y="1989096"/>
            <a:ext cx="987120" cy="556236"/>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040267" y="948669"/>
            <a:ext cx="1466851" cy="369332"/>
          </a:xfrm>
          <a:prstGeom prst="rect">
            <a:avLst/>
          </a:prstGeom>
          <a:noFill/>
        </p:spPr>
        <p:txBody>
          <a:bodyPr wrap="square" rtlCol="0">
            <a:spAutoFit/>
          </a:bodyPr>
          <a:lstStyle/>
          <a:p>
            <a:r>
              <a:rPr lang="zh-CN" altLang="en-US" dirty="0"/>
              <a:t>未镀膜镜片</a:t>
            </a:r>
            <a:endParaRPr lang="zh-CN" altLang="en-US" dirty="0"/>
          </a:p>
        </p:txBody>
      </p:sp>
      <p:cxnSp>
        <p:nvCxnSpPr>
          <p:cNvPr id="17" name="直接箭头连接符 16"/>
          <p:cNvCxnSpPr/>
          <p:nvPr/>
        </p:nvCxnSpPr>
        <p:spPr>
          <a:xfrm>
            <a:off x="8343316" y="2828700"/>
            <a:ext cx="0" cy="5135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991723" y="4011327"/>
            <a:ext cx="12903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p:cNvSpPr/>
          <p:nvPr/>
        </p:nvSpPr>
        <p:spPr>
          <a:xfrm>
            <a:off x="7639123" y="4972900"/>
            <a:ext cx="1408386" cy="438706"/>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报废有明显外观缺陷的样品</a:t>
            </a:r>
            <a:endParaRPr lang="zh-CN" altLang="en-US" sz="1400" dirty="0">
              <a:solidFill>
                <a:schemeClr val="tx1"/>
              </a:solidFill>
            </a:endParaRPr>
          </a:p>
        </p:txBody>
      </p:sp>
      <p:cxnSp>
        <p:nvCxnSpPr>
          <p:cNvPr id="62" name="直接箭头连接符 61"/>
          <p:cNvCxnSpPr/>
          <p:nvPr/>
        </p:nvCxnSpPr>
        <p:spPr>
          <a:xfrm>
            <a:off x="8343316" y="4512850"/>
            <a:ext cx="0" cy="4600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694005" y="1766687"/>
            <a:ext cx="1283182" cy="369332"/>
          </a:xfrm>
          <a:prstGeom prst="rect">
            <a:avLst/>
          </a:prstGeom>
          <a:noFill/>
        </p:spPr>
        <p:txBody>
          <a:bodyPr wrap="square" rtlCol="0">
            <a:spAutoFit/>
          </a:bodyPr>
          <a:lstStyle/>
          <a:p>
            <a:r>
              <a:rPr lang="en-US" altLang="zh-CN" dirty="0"/>
              <a:t>AR</a:t>
            </a:r>
            <a:r>
              <a:rPr lang="zh-CN" altLang="en-US" dirty="0"/>
              <a:t>镀膜机</a:t>
            </a:r>
            <a:endParaRPr lang="zh-CN" altLang="en-US" dirty="0"/>
          </a:p>
        </p:txBody>
      </p:sp>
      <p:sp>
        <p:nvSpPr>
          <p:cNvPr id="64" name="箭头: 右 63"/>
          <p:cNvSpPr/>
          <p:nvPr/>
        </p:nvSpPr>
        <p:spPr>
          <a:xfrm rot="10800000">
            <a:off x="2577244" y="3450463"/>
            <a:ext cx="722007" cy="1272753"/>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p:cNvSpPr txBox="1"/>
          <p:nvPr/>
        </p:nvSpPr>
        <p:spPr>
          <a:xfrm>
            <a:off x="2748402" y="3932950"/>
            <a:ext cx="572436" cy="307777"/>
          </a:xfrm>
          <a:prstGeom prst="rect">
            <a:avLst/>
          </a:prstGeom>
          <a:noFill/>
        </p:spPr>
        <p:txBody>
          <a:bodyPr wrap="square" rtlCol="0">
            <a:spAutoFit/>
          </a:bodyPr>
          <a:lstStyle/>
          <a:p>
            <a:r>
              <a:rPr lang="zh-CN" altLang="en-US" sz="1400" b="1" dirty="0">
                <a:solidFill>
                  <a:schemeClr val="accent1"/>
                </a:solidFill>
              </a:rPr>
              <a:t>产出</a:t>
            </a:r>
            <a:endParaRPr lang="zh-CN" altLang="en-US" sz="1400" b="1" dirty="0">
              <a:solidFill>
                <a:schemeClr val="accent1"/>
              </a:solidFill>
            </a:endParaRPr>
          </a:p>
        </p:txBody>
      </p:sp>
      <p:sp>
        <p:nvSpPr>
          <p:cNvPr id="2" name="矩形: 圆角 1"/>
          <p:cNvSpPr/>
          <p:nvPr/>
        </p:nvSpPr>
        <p:spPr>
          <a:xfrm>
            <a:off x="915404" y="5516242"/>
            <a:ext cx="1610146" cy="936831"/>
          </a:xfrm>
          <a:prstGeom prst="roundRect">
            <a:avLst/>
          </a:prstGeom>
          <a:solidFill>
            <a:schemeClr val="accent1">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643161" y="6234664"/>
            <a:ext cx="882389" cy="230832"/>
          </a:xfrm>
          <a:prstGeom prst="rect">
            <a:avLst/>
          </a:prstGeom>
          <a:noFill/>
        </p:spPr>
        <p:txBody>
          <a:bodyPr wrap="square" rtlCol="0">
            <a:spAutoFit/>
          </a:bodyPr>
          <a:lstStyle/>
          <a:p>
            <a:pPr algn="ctr"/>
            <a:r>
              <a:rPr lang="zh-CN" altLang="en-US" sz="900" b="1" dirty="0">
                <a:solidFill>
                  <a:schemeClr val="accent1"/>
                </a:solidFill>
                <a:latin typeface="Times New Roman" panose="02020603050405020304" pitchFamily="18" charset="0"/>
                <a:cs typeface="Times New Roman" panose="02020603050405020304" pitchFamily="18" charset="0"/>
              </a:rPr>
              <a:t>存储服务器</a:t>
            </a:r>
            <a:endParaRPr lang="zh-CN" altLang="en-US" sz="900" b="1" dirty="0">
              <a:solidFill>
                <a:schemeClr val="accent1"/>
              </a:solidFill>
              <a:latin typeface="Times New Roman" panose="02020603050405020304" pitchFamily="18" charset="0"/>
              <a:cs typeface="Times New Roman" panose="02020603050405020304" pitchFamily="18" charset="0"/>
            </a:endParaRPr>
          </a:p>
        </p:txBody>
      </p:sp>
      <p:grpSp>
        <p:nvGrpSpPr>
          <p:cNvPr id="63" name="图形 2122"/>
          <p:cNvGrpSpPr/>
          <p:nvPr/>
        </p:nvGrpSpPr>
        <p:grpSpPr>
          <a:xfrm>
            <a:off x="1171031" y="5628992"/>
            <a:ext cx="311952" cy="291095"/>
            <a:chOff x="2722146" y="4281423"/>
            <a:chExt cx="311952" cy="291095"/>
          </a:xfrm>
          <a:solidFill>
            <a:srgbClr val="0071BC"/>
          </a:solidFill>
        </p:grpSpPr>
        <p:sp>
          <p:nvSpPr>
            <p:cNvPr id="67" name="任意多边形: 形状 66"/>
            <p:cNvSpPr/>
            <p:nvPr/>
          </p:nvSpPr>
          <p:spPr>
            <a:xfrm>
              <a:off x="2722146" y="4421530"/>
              <a:ext cx="311952" cy="89323"/>
            </a:xfrm>
            <a:custGeom>
              <a:avLst/>
              <a:gdLst>
                <a:gd name="connsiteX0" fmla="*/ 9068 w 311952"/>
                <a:gd name="connsiteY0" fmla="*/ 25392 h 89323"/>
                <a:gd name="connsiteX1" fmla="*/ 141467 w 311952"/>
                <a:gd name="connsiteY1" fmla="*/ 85243 h 89323"/>
                <a:gd name="connsiteX2" fmla="*/ 170486 w 311952"/>
                <a:gd name="connsiteY2" fmla="*/ 85243 h 89323"/>
                <a:gd name="connsiteX3" fmla="*/ 302885 w 311952"/>
                <a:gd name="connsiteY3" fmla="*/ 25392 h 89323"/>
                <a:gd name="connsiteX4" fmla="*/ 311953 w 311952"/>
                <a:gd name="connsiteY4" fmla="*/ 0 h 89323"/>
                <a:gd name="connsiteX5" fmla="*/ 292003 w 311952"/>
                <a:gd name="connsiteY5" fmla="*/ 10882 h 89323"/>
                <a:gd name="connsiteX6" fmla="*/ 155976 w 311952"/>
                <a:gd name="connsiteY6" fmla="*/ 72547 h 89323"/>
                <a:gd name="connsiteX7" fmla="*/ 19950 w 311952"/>
                <a:gd name="connsiteY7" fmla="*/ 10882 h 89323"/>
                <a:gd name="connsiteX8" fmla="*/ 0 w 311952"/>
                <a:gd name="connsiteY8" fmla="*/ 0 h 89323"/>
                <a:gd name="connsiteX9" fmla="*/ 9068 w 311952"/>
                <a:gd name="connsiteY9" fmla="*/ 25392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9068" y="25392"/>
                  </a:move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lnTo>
                    <a:pt x="19950" y="10882"/>
                  </a:lnTo>
                  <a:cubicBezTo>
                    <a:pt x="19950" y="10882"/>
                    <a:pt x="7255" y="5441"/>
                    <a:pt x="0" y="0"/>
                  </a:cubicBezTo>
                  <a:cubicBezTo>
                    <a:pt x="0" y="7255"/>
                    <a:pt x="1814" y="21764"/>
                    <a:pt x="9068" y="25392"/>
                  </a:cubicBezTo>
                </a:path>
              </a:pathLst>
            </a:custGeom>
            <a:solidFill>
              <a:srgbClr val="0071BC"/>
            </a:solidFill>
            <a:ln w="18041" cap="flat">
              <a:noFill/>
              <a:prstDash val="solid"/>
              <a:miter/>
            </a:ln>
          </p:spPr>
          <p:txBody>
            <a:bodyPr rtlCol="0" anchor="ctr"/>
            <a:lstStyle/>
            <a:p>
              <a:endParaRPr lang="zh-CN" altLang="en-US"/>
            </a:p>
          </p:txBody>
        </p:sp>
        <p:sp>
          <p:nvSpPr>
            <p:cNvPr id="68" name="任意多边形: 形状 67"/>
            <p:cNvSpPr/>
            <p:nvPr/>
          </p:nvSpPr>
          <p:spPr>
            <a:xfrm>
              <a:off x="2722146" y="4483195"/>
              <a:ext cx="311952" cy="89323"/>
            </a:xfrm>
            <a:custGeom>
              <a:avLst/>
              <a:gdLst>
                <a:gd name="connsiteX0" fmla="*/ 155976 w 311952"/>
                <a:gd name="connsiteY0" fmla="*/ 72547 h 89323"/>
                <a:gd name="connsiteX1" fmla="*/ 19950 w 311952"/>
                <a:gd name="connsiteY1" fmla="*/ 10882 h 89323"/>
                <a:gd name="connsiteX2" fmla="*/ 0 w 311952"/>
                <a:gd name="connsiteY2" fmla="*/ 0 h 89323"/>
                <a:gd name="connsiteX3" fmla="*/ 9068 w 311952"/>
                <a:gd name="connsiteY3" fmla="*/ 25392 h 89323"/>
                <a:gd name="connsiteX4" fmla="*/ 141467 w 311952"/>
                <a:gd name="connsiteY4" fmla="*/ 85243 h 89323"/>
                <a:gd name="connsiteX5" fmla="*/ 170486 w 311952"/>
                <a:gd name="connsiteY5" fmla="*/ 85243 h 89323"/>
                <a:gd name="connsiteX6" fmla="*/ 302885 w 311952"/>
                <a:gd name="connsiteY6" fmla="*/ 25392 h 89323"/>
                <a:gd name="connsiteX7" fmla="*/ 311953 w 311952"/>
                <a:gd name="connsiteY7" fmla="*/ 0 h 89323"/>
                <a:gd name="connsiteX8" fmla="*/ 292003 w 311952"/>
                <a:gd name="connsiteY8" fmla="*/ 10882 h 89323"/>
                <a:gd name="connsiteX9" fmla="*/ 155976 w 311952"/>
                <a:gd name="connsiteY9" fmla="*/ 72547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155976" y="72547"/>
                  </a:moveTo>
                  <a:lnTo>
                    <a:pt x="19950" y="10882"/>
                  </a:lnTo>
                  <a:cubicBezTo>
                    <a:pt x="19950" y="10882"/>
                    <a:pt x="7255" y="5441"/>
                    <a:pt x="0" y="0"/>
                  </a:cubicBezTo>
                  <a:cubicBezTo>
                    <a:pt x="0" y="7255"/>
                    <a:pt x="1814" y="21764"/>
                    <a:pt x="9068" y="25392"/>
                  </a:cubicBez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path>
              </a:pathLst>
            </a:custGeom>
            <a:solidFill>
              <a:srgbClr val="0071BC"/>
            </a:solidFill>
            <a:ln w="18041" cap="flat">
              <a:noFill/>
              <a:prstDash val="solid"/>
              <a:miter/>
            </a:ln>
          </p:spPr>
          <p:txBody>
            <a:bodyPr rtlCol="0" anchor="ctr"/>
            <a:lstStyle/>
            <a:p>
              <a:endParaRPr lang="zh-CN" altLang="en-US"/>
            </a:p>
          </p:txBody>
        </p:sp>
        <p:sp>
          <p:nvSpPr>
            <p:cNvPr id="69" name="任意多边形: 形状 68"/>
            <p:cNvSpPr/>
            <p:nvPr/>
          </p:nvSpPr>
          <p:spPr>
            <a:xfrm>
              <a:off x="2723052" y="4281423"/>
              <a:ext cx="309474" cy="165951"/>
            </a:xfrm>
            <a:custGeom>
              <a:avLst/>
              <a:gdLst>
                <a:gd name="connsiteX0" fmla="*/ 301978 w 309474"/>
                <a:gd name="connsiteY0" fmla="*/ 73001 h 165951"/>
                <a:gd name="connsiteX1" fmla="*/ 169579 w 309474"/>
                <a:gd name="connsiteY1" fmla="*/ 4081 h 165951"/>
                <a:gd name="connsiteX2" fmla="*/ 140560 w 309474"/>
                <a:gd name="connsiteY2" fmla="*/ 4081 h 165951"/>
                <a:gd name="connsiteX3" fmla="*/ 8162 w 309474"/>
                <a:gd name="connsiteY3" fmla="*/ 73001 h 165951"/>
                <a:gd name="connsiteX4" fmla="*/ 8162 w 309474"/>
                <a:gd name="connsiteY4" fmla="*/ 102019 h 165951"/>
                <a:gd name="connsiteX5" fmla="*/ 140560 w 309474"/>
                <a:gd name="connsiteY5" fmla="*/ 161871 h 165951"/>
                <a:gd name="connsiteX6" fmla="*/ 169579 w 309474"/>
                <a:gd name="connsiteY6" fmla="*/ 161871 h 165951"/>
                <a:gd name="connsiteX7" fmla="*/ 301978 w 309474"/>
                <a:gd name="connsiteY7" fmla="*/ 102019 h 165951"/>
                <a:gd name="connsiteX8" fmla="*/ 301978 w 309474"/>
                <a:gd name="connsiteY8" fmla="*/ 73001 h 165951"/>
                <a:gd name="connsiteX9" fmla="*/ 301978 w 309474"/>
                <a:gd name="connsiteY9" fmla="*/ 73001 h 165951"/>
                <a:gd name="connsiteX10" fmla="*/ 155070 w 309474"/>
                <a:gd name="connsiteY10" fmla="*/ 145548 h 165951"/>
                <a:gd name="connsiteX11" fmla="*/ 19044 w 309474"/>
                <a:gd name="connsiteY11" fmla="*/ 87510 h 165951"/>
                <a:gd name="connsiteX12" fmla="*/ 155070 w 309474"/>
                <a:gd name="connsiteY12" fmla="*/ 14963 h 165951"/>
                <a:gd name="connsiteX13" fmla="*/ 291096 w 309474"/>
                <a:gd name="connsiteY13" fmla="*/ 87510 h 165951"/>
                <a:gd name="connsiteX14" fmla="*/ 155070 w 309474"/>
                <a:gd name="connsiteY14" fmla="*/ 145548 h 1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474" h="165951">
                  <a:moveTo>
                    <a:pt x="301978" y="73001"/>
                  </a:moveTo>
                  <a:lnTo>
                    <a:pt x="169579" y="4081"/>
                  </a:lnTo>
                  <a:cubicBezTo>
                    <a:pt x="158697" y="-1360"/>
                    <a:pt x="151442" y="-1360"/>
                    <a:pt x="140560" y="4081"/>
                  </a:cubicBezTo>
                  <a:lnTo>
                    <a:pt x="8162" y="73001"/>
                  </a:lnTo>
                  <a:cubicBezTo>
                    <a:pt x="-2721" y="80255"/>
                    <a:pt x="-2721" y="96578"/>
                    <a:pt x="8162" y="102019"/>
                  </a:cubicBezTo>
                  <a:lnTo>
                    <a:pt x="140560" y="161871"/>
                  </a:lnTo>
                  <a:cubicBezTo>
                    <a:pt x="151442" y="167312"/>
                    <a:pt x="156883" y="167312"/>
                    <a:pt x="169579" y="161871"/>
                  </a:cubicBezTo>
                  <a:lnTo>
                    <a:pt x="301978" y="102019"/>
                  </a:lnTo>
                  <a:cubicBezTo>
                    <a:pt x="311046" y="98392"/>
                    <a:pt x="312860" y="78442"/>
                    <a:pt x="301978" y="73001"/>
                  </a:cubicBezTo>
                  <a:lnTo>
                    <a:pt x="301978" y="73001"/>
                  </a:lnTo>
                  <a:close/>
                  <a:moveTo>
                    <a:pt x="155070" y="145548"/>
                  </a:moveTo>
                  <a:lnTo>
                    <a:pt x="19044" y="87510"/>
                  </a:lnTo>
                  <a:lnTo>
                    <a:pt x="155070" y="14963"/>
                  </a:lnTo>
                  <a:lnTo>
                    <a:pt x="291096" y="87510"/>
                  </a:lnTo>
                  <a:lnTo>
                    <a:pt x="155070" y="145548"/>
                  </a:lnTo>
                  <a:close/>
                </a:path>
              </a:pathLst>
            </a:custGeom>
            <a:solidFill>
              <a:srgbClr val="0071BC"/>
            </a:solidFill>
            <a:ln w="18041" cap="flat">
              <a:noFill/>
              <a:prstDash val="solid"/>
              <a:miter/>
            </a:ln>
          </p:spPr>
          <p:txBody>
            <a:bodyPr rtlCol="0" anchor="ctr"/>
            <a:lstStyle/>
            <a:p>
              <a:endParaRPr lang="zh-CN" altLang="en-US"/>
            </a:p>
          </p:txBody>
        </p:sp>
      </p:grpSp>
      <p:grpSp>
        <p:nvGrpSpPr>
          <p:cNvPr id="70" name="图形 2122"/>
          <p:cNvGrpSpPr/>
          <p:nvPr/>
        </p:nvGrpSpPr>
        <p:grpSpPr>
          <a:xfrm>
            <a:off x="1331209" y="5785873"/>
            <a:ext cx="311952" cy="291095"/>
            <a:chOff x="2722146" y="4281423"/>
            <a:chExt cx="311952" cy="291095"/>
          </a:xfrm>
          <a:solidFill>
            <a:srgbClr val="0071BC"/>
          </a:solidFill>
        </p:grpSpPr>
        <p:sp>
          <p:nvSpPr>
            <p:cNvPr id="71" name="任意多边形: 形状 70"/>
            <p:cNvSpPr/>
            <p:nvPr/>
          </p:nvSpPr>
          <p:spPr>
            <a:xfrm>
              <a:off x="2722146" y="4421530"/>
              <a:ext cx="311952" cy="89323"/>
            </a:xfrm>
            <a:custGeom>
              <a:avLst/>
              <a:gdLst>
                <a:gd name="connsiteX0" fmla="*/ 9068 w 311952"/>
                <a:gd name="connsiteY0" fmla="*/ 25392 h 89323"/>
                <a:gd name="connsiteX1" fmla="*/ 141467 w 311952"/>
                <a:gd name="connsiteY1" fmla="*/ 85243 h 89323"/>
                <a:gd name="connsiteX2" fmla="*/ 170486 w 311952"/>
                <a:gd name="connsiteY2" fmla="*/ 85243 h 89323"/>
                <a:gd name="connsiteX3" fmla="*/ 302885 w 311952"/>
                <a:gd name="connsiteY3" fmla="*/ 25392 h 89323"/>
                <a:gd name="connsiteX4" fmla="*/ 311953 w 311952"/>
                <a:gd name="connsiteY4" fmla="*/ 0 h 89323"/>
                <a:gd name="connsiteX5" fmla="*/ 292003 w 311952"/>
                <a:gd name="connsiteY5" fmla="*/ 10882 h 89323"/>
                <a:gd name="connsiteX6" fmla="*/ 155976 w 311952"/>
                <a:gd name="connsiteY6" fmla="*/ 72547 h 89323"/>
                <a:gd name="connsiteX7" fmla="*/ 19950 w 311952"/>
                <a:gd name="connsiteY7" fmla="*/ 10882 h 89323"/>
                <a:gd name="connsiteX8" fmla="*/ 0 w 311952"/>
                <a:gd name="connsiteY8" fmla="*/ 0 h 89323"/>
                <a:gd name="connsiteX9" fmla="*/ 9068 w 311952"/>
                <a:gd name="connsiteY9" fmla="*/ 25392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9068" y="25392"/>
                  </a:move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lnTo>
                    <a:pt x="19950" y="10882"/>
                  </a:lnTo>
                  <a:cubicBezTo>
                    <a:pt x="19950" y="10882"/>
                    <a:pt x="7255" y="5441"/>
                    <a:pt x="0" y="0"/>
                  </a:cubicBezTo>
                  <a:cubicBezTo>
                    <a:pt x="0" y="7255"/>
                    <a:pt x="1814" y="21764"/>
                    <a:pt x="9068" y="25392"/>
                  </a:cubicBezTo>
                </a:path>
              </a:pathLst>
            </a:custGeom>
            <a:solidFill>
              <a:srgbClr val="0071BC"/>
            </a:solidFill>
            <a:ln w="18041" cap="flat">
              <a:noFill/>
              <a:prstDash val="solid"/>
              <a:miter/>
            </a:ln>
          </p:spPr>
          <p:txBody>
            <a:bodyPr rtlCol="0" anchor="ctr"/>
            <a:lstStyle/>
            <a:p>
              <a:endParaRPr lang="zh-CN" altLang="en-US"/>
            </a:p>
          </p:txBody>
        </p:sp>
        <p:sp>
          <p:nvSpPr>
            <p:cNvPr id="72" name="任意多边形: 形状 71"/>
            <p:cNvSpPr/>
            <p:nvPr/>
          </p:nvSpPr>
          <p:spPr>
            <a:xfrm>
              <a:off x="2722146" y="4483195"/>
              <a:ext cx="311952" cy="89323"/>
            </a:xfrm>
            <a:custGeom>
              <a:avLst/>
              <a:gdLst>
                <a:gd name="connsiteX0" fmla="*/ 155976 w 311952"/>
                <a:gd name="connsiteY0" fmla="*/ 72547 h 89323"/>
                <a:gd name="connsiteX1" fmla="*/ 19950 w 311952"/>
                <a:gd name="connsiteY1" fmla="*/ 10882 h 89323"/>
                <a:gd name="connsiteX2" fmla="*/ 0 w 311952"/>
                <a:gd name="connsiteY2" fmla="*/ 0 h 89323"/>
                <a:gd name="connsiteX3" fmla="*/ 9068 w 311952"/>
                <a:gd name="connsiteY3" fmla="*/ 25392 h 89323"/>
                <a:gd name="connsiteX4" fmla="*/ 141467 w 311952"/>
                <a:gd name="connsiteY4" fmla="*/ 85243 h 89323"/>
                <a:gd name="connsiteX5" fmla="*/ 170486 w 311952"/>
                <a:gd name="connsiteY5" fmla="*/ 85243 h 89323"/>
                <a:gd name="connsiteX6" fmla="*/ 302885 w 311952"/>
                <a:gd name="connsiteY6" fmla="*/ 25392 h 89323"/>
                <a:gd name="connsiteX7" fmla="*/ 311953 w 311952"/>
                <a:gd name="connsiteY7" fmla="*/ 0 h 89323"/>
                <a:gd name="connsiteX8" fmla="*/ 292003 w 311952"/>
                <a:gd name="connsiteY8" fmla="*/ 10882 h 89323"/>
                <a:gd name="connsiteX9" fmla="*/ 155976 w 311952"/>
                <a:gd name="connsiteY9" fmla="*/ 72547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155976" y="72547"/>
                  </a:moveTo>
                  <a:lnTo>
                    <a:pt x="19950" y="10882"/>
                  </a:lnTo>
                  <a:cubicBezTo>
                    <a:pt x="19950" y="10882"/>
                    <a:pt x="7255" y="5441"/>
                    <a:pt x="0" y="0"/>
                  </a:cubicBezTo>
                  <a:cubicBezTo>
                    <a:pt x="0" y="7255"/>
                    <a:pt x="1814" y="21764"/>
                    <a:pt x="9068" y="25392"/>
                  </a:cubicBez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path>
              </a:pathLst>
            </a:custGeom>
            <a:solidFill>
              <a:srgbClr val="0071BC"/>
            </a:solidFill>
            <a:ln w="18041" cap="flat">
              <a:noFill/>
              <a:prstDash val="solid"/>
              <a:miter/>
            </a:ln>
          </p:spPr>
          <p:txBody>
            <a:bodyPr rtlCol="0" anchor="ctr"/>
            <a:lstStyle/>
            <a:p>
              <a:endParaRPr lang="zh-CN" altLang="en-US"/>
            </a:p>
          </p:txBody>
        </p:sp>
        <p:sp>
          <p:nvSpPr>
            <p:cNvPr id="73" name="任意多边形: 形状 72"/>
            <p:cNvSpPr/>
            <p:nvPr/>
          </p:nvSpPr>
          <p:spPr>
            <a:xfrm>
              <a:off x="2723052" y="4281423"/>
              <a:ext cx="309474" cy="165951"/>
            </a:xfrm>
            <a:custGeom>
              <a:avLst/>
              <a:gdLst>
                <a:gd name="connsiteX0" fmla="*/ 301978 w 309474"/>
                <a:gd name="connsiteY0" fmla="*/ 73001 h 165951"/>
                <a:gd name="connsiteX1" fmla="*/ 169579 w 309474"/>
                <a:gd name="connsiteY1" fmla="*/ 4081 h 165951"/>
                <a:gd name="connsiteX2" fmla="*/ 140560 w 309474"/>
                <a:gd name="connsiteY2" fmla="*/ 4081 h 165951"/>
                <a:gd name="connsiteX3" fmla="*/ 8162 w 309474"/>
                <a:gd name="connsiteY3" fmla="*/ 73001 h 165951"/>
                <a:gd name="connsiteX4" fmla="*/ 8162 w 309474"/>
                <a:gd name="connsiteY4" fmla="*/ 102019 h 165951"/>
                <a:gd name="connsiteX5" fmla="*/ 140560 w 309474"/>
                <a:gd name="connsiteY5" fmla="*/ 161871 h 165951"/>
                <a:gd name="connsiteX6" fmla="*/ 169579 w 309474"/>
                <a:gd name="connsiteY6" fmla="*/ 161871 h 165951"/>
                <a:gd name="connsiteX7" fmla="*/ 301978 w 309474"/>
                <a:gd name="connsiteY7" fmla="*/ 102019 h 165951"/>
                <a:gd name="connsiteX8" fmla="*/ 301978 w 309474"/>
                <a:gd name="connsiteY8" fmla="*/ 73001 h 165951"/>
                <a:gd name="connsiteX9" fmla="*/ 301978 w 309474"/>
                <a:gd name="connsiteY9" fmla="*/ 73001 h 165951"/>
                <a:gd name="connsiteX10" fmla="*/ 155070 w 309474"/>
                <a:gd name="connsiteY10" fmla="*/ 145548 h 165951"/>
                <a:gd name="connsiteX11" fmla="*/ 19044 w 309474"/>
                <a:gd name="connsiteY11" fmla="*/ 87510 h 165951"/>
                <a:gd name="connsiteX12" fmla="*/ 155070 w 309474"/>
                <a:gd name="connsiteY12" fmla="*/ 14963 h 165951"/>
                <a:gd name="connsiteX13" fmla="*/ 291096 w 309474"/>
                <a:gd name="connsiteY13" fmla="*/ 87510 h 165951"/>
                <a:gd name="connsiteX14" fmla="*/ 155070 w 309474"/>
                <a:gd name="connsiteY14" fmla="*/ 145548 h 1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474" h="165951">
                  <a:moveTo>
                    <a:pt x="301978" y="73001"/>
                  </a:moveTo>
                  <a:lnTo>
                    <a:pt x="169579" y="4081"/>
                  </a:lnTo>
                  <a:cubicBezTo>
                    <a:pt x="158697" y="-1360"/>
                    <a:pt x="151442" y="-1360"/>
                    <a:pt x="140560" y="4081"/>
                  </a:cubicBezTo>
                  <a:lnTo>
                    <a:pt x="8162" y="73001"/>
                  </a:lnTo>
                  <a:cubicBezTo>
                    <a:pt x="-2721" y="80255"/>
                    <a:pt x="-2721" y="96578"/>
                    <a:pt x="8162" y="102019"/>
                  </a:cubicBezTo>
                  <a:lnTo>
                    <a:pt x="140560" y="161871"/>
                  </a:lnTo>
                  <a:cubicBezTo>
                    <a:pt x="151442" y="167312"/>
                    <a:pt x="156883" y="167312"/>
                    <a:pt x="169579" y="161871"/>
                  </a:cubicBezTo>
                  <a:lnTo>
                    <a:pt x="301978" y="102019"/>
                  </a:lnTo>
                  <a:cubicBezTo>
                    <a:pt x="311046" y="98392"/>
                    <a:pt x="312860" y="78442"/>
                    <a:pt x="301978" y="73001"/>
                  </a:cubicBezTo>
                  <a:lnTo>
                    <a:pt x="301978" y="73001"/>
                  </a:lnTo>
                  <a:close/>
                  <a:moveTo>
                    <a:pt x="155070" y="145548"/>
                  </a:moveTo>
                  <a:lnTo>
                    <a:pt x="19044" y="87510"/>
                  </a:lnTo>
                  <a:lnTo>
                    <a:pt x="155070" y="14963"/>
                  </a:lnTo>
                  <a:lnTo>
                    <a:pt x="291096" y="87510"/>
                  </a:lnTo>
                  <a:lnTo>
                    <a:pt x="155070" y="145548"/>
                  </a:lnTo>
                  <a:close/>
                </a:path>
              </a:pathLst>
            </a:custGeom>
            <a:solidFill>
              <a:srgbClr val="0071BC"/>
            </a:solidFill>
            <a:ln w="18041" cap="flat">
              <a:noFill/>
              <a:prstDash val="solid"/>
              <a:miter/>
            </a:ln>
          </p:spPr>
          <p:txBody>
            <a:bodyPr rtlCol="0" anchor="ctr"/>
            <a:lstStyle/>
            <a:p>
              <a:endParaRPr lang="zh-CN" altLang="en-US"/>
            </a:p>
          </p:txBody>
        </p:sp>
      </p:grpSp>
      <p:grpSp>
        <p:nvGrpSpPr>
          <p:cNvPr id="74" name="图形 2122"/>
          <p:cNvGrpSpPr/>
          <p:nvPr/>
        </p:nvGrpSpPr>
        <p:grpSpPr>
          <a:xfrm>
            <a:off x="1099604" y="5861141"/>
            <a:ext cx="311952" cy="291095"/>
            <a:chOff x="2722146" y="4281423"/>
            <a:chExt cx="311952" cy="291095"/>
          </a:xfrm>
          <a:solidFill>
            <a:srgbClr val="0071BC"/>
          </a:solidFill>
        </p:grpSpPr>
        <p:sp>
          <p:nvSpPr>
            <p:cNvPr id="75" name="任意多边形: 形状 74"/>
            <p:cNvSpPr/>
            <p:nvPr/>
          </p:nvSpPr>
          <p:spPr>
            <a:xfrm>
              <a:off x="2722146" y="4421530"/>
              <a:ext cx="311952" cy="89323"/>
            </a:xfrm>
            <a:custGeom>
              <a:avLst/>
              <a:gdLst>
                <a:gd name="connsiteX0" fmla="*/ 9068 w 311952"/>
                <a:gd name="connsiteY0" fmla="*/ 25392 h 89323"/>
                <a:gd name="connsiteX1" fmla="*/ 141467 w 311952"/>
                <a:gd name="connsiteY1" fmla="*/ 85243 h 89323"/>
                <a:gd name="connsiteX2" fmla="*/ 170486 w 311952"/>
                <a:gd name="connsiteY2" fmla="*/ 85243 h 89323"/>
                <a:gd name="connsiteX3" fmla="*/ 302885 w 311952"/>
                <a:gd name="connsiteY3" fmla="*/ 25392 h 89323"/>
                <a:gd name="connsiteX4" fmla="*/ 311953 w 311952"/>
                <a:gd name="connsiteY4" fmla="*/ 0 h 89323"/>
                <a:gd name="connsiteX5" fmla="*/ 292003 w 311952"/>
                <a:gd name="connsiteY5" fmla="*/ 10882 h 89323"/>
                <a:gd name="connsiteX6" fmla="*/ 155976 w 311952"/>
                <a:gd name="connsiteY6" fmla="*/ 72547 h 89323"/>
                <a:gd name="connsiteX7" fmla="*/ 19950 w 311952"/>
                <a:gd name="connsiteY7" fmla="*/ 10882 h 89323"/>
                <a:gd name="connsiteX8" fmla="*/ 0 w 311952"/>
                <a:gd name="connsiteY8" fmla="*/ 0 h 89323"/>
                <a:gd name="connsiteX9" fmla="*/ 9068 w 311952"/>
                <a:gd name="connsiteY9" fmla="*/ 25392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9068" y="25392"/>
                  </a:move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lnTo>
                    <a:pt x="19950" y="10882"/>
                  </a:lnTo>
                  <a:cubicBezTo>
                    <a:pt x="19950" y="10882"/>
                    <a:pt x="7255" y="5441"/>
                    <a:pt x="0" y="0"/>
                  </a:cubicBezTo>
                  <a:cubicBezTo>
                    <a:pt x="0" y="7255"/>
                    <a:pt x="1814" y="21764"/>
                    <a:pt x="9068" y="25392"/>
                  </a:cubicBezTo>
                </a:path>
              </a:pathLst>
            </a:custGeom>
            <a:solidFill>
              <a:srgbClr val="0071BC"/>
            </a:solidFill>
            <a:ln w="18041" cap="flat">
              <a:noFill/>
              <a:prstDash val="solid"/>
              <a:miter/>
            </a:ln>
          </p:spPr>
          <p:txBody>
            <a:bodyPr rtlCol="0" anchor="ctr"/>
            <a:lstStyle/>
            <a:p>
              <a:endParaRPr lang="zh-CN" altLang="en-US"/>
            </a:p>
          </p:txBody>
        </p:sp>
        <p:sp>
          <p:nvSpPr>
            <p:cNvPr id="76" name="任意多边形: 形状 75"/>
            <p:cNvSpPr/>
            <p:nvPr/>
          </p:nvSpPr>
          <p:spPr>
            <a:xfrm>
              <a:off x="2722146" y="4483195"/>
              <a:ext cx="311952" cy="89323"/>
            </a:xfrm>
            <a:custGeom>
              <a:avLst/>
              <a:gdLst>
                <a:gd name="connsiteX0" fmla="*/ 155976 w 311952"/>
                <a:gd name="connsiteY0" fmla="*/ 72547 h 89323"/>
                <a:gd name="connsiteX1" fmla="*/ 19950 w 311952"/>
                <a:gd name="connsiteY1" fmla="*/ 10882 h 89323"/>
                <a:gd name="connsiteX2" fmla="*/ 0 w 311952"/>
                <a:gd name="connsiteY2" fmla="*/ 0 h 89323"/>
                <a:gd name="connsiteX3" fmla="*/ 9068 w 311952"/>
                <a:gd name="connsiteY3" fmla="*/ 25392 h 89323"/>
                <a:gd name="connsiteX4" fmla="*/ 141467 w 311952"/>
                <a:gd name="connsiteY4" fmla="*/ 85243 h 89323"/>
                <a:gd name="connsiteX5" fmla="*/ 170486 w 311952"/>
                <a:gd name="connsiteY5" fmla="*/ 85243 h 89323"/>
                <a:gd name="connsiteX6" fmla="*/ 302885 w 311952"/>
                <a:gd name="connsiteY6" fmla="*/ 25392 h 89323"/>
                <a:gd name="connsiteX7" fmla="*/ 311953 w 311952"/>
                <a:gd name="connsiteY7" fmla="*/ 0 h 89323"/>
                <a:gd name="connsiteX8" fmla="*/ 292003 w 311952"/>
                <a:gd name="connsiteY8" fmla="*/ 10882 h 89323"/>
                <a:gd name="connsiteX9" fmla="*/ 155976 w 311952"/>
                <a:gd name="connsiteY9" fmla="*/ 72547 h 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52" h="89323">
                  <a:moveTo>
                    <a:pt x="155976" y="72547"/>
                  </a:moveTo>
                  <a:lnTo>
                    <a:pt x="19950" y="10882"/>
                  </a:lnTo>
                  <a:cubicBezTo>
                    <a:pt x="19950" y="10882"/>
                    <a:pt x="7255" y="5441"/>
                    <a:pt x="0" y="0"/>
                  </a:cubicBezTo>
                  <a:cubicBezTo>
                    <a:pt x="0" y="7255"/>
                    <a:pt x="1814" y="21764"/>
                    <a:pt x="9068" y="25392"/>
                  </a:cubicBezTo>
                  <a:lnTo>
                    <a:pt x="141467" y="85243"/>
                  </a:lnTo>
                  <a:cubicBezTo>
                    <a:pt x="152349" y="90684"/>
                    <a:pt x="157790" y="90684"/>
                    <a:pt x="170486" y="85243"/>
                  </a:cubicBezTo>
                  <a:lnTo>
                    <a:pt x="302885" y="25392"/>
                  </a:lnTo>
                  <a:cubicBezTo>
                    <a:pt x="310139" y="21764"/>
                    <a:pt x="311953" y="7255"/>
                    <a:pt x="311953" y="0"/>
                  </a:cubicBezTo>
                  <a:cubicBezTo>
                    <a:pt x="302885" y="3627"/>
                    <a:pt x="292003" y="10882"/>
                    <a:pt x="292003" y="10882"/>
                  </a:cubicBezTo>
                  <a:lnTo>
                    <a:pt x="155976" y="72547"/>
                  </a:lnTo>
                </a:path>
              </a:pathLst>
            </a:custGeom>
            <a:solidFill>
              <a:srgbClr val="0071BC"/>
            </a:solidFill>
            <a:ln w="18041" cap="flat">
              <a:noFill/>
              <a:prstDash val="solid"/>
              <a:miter/>
            </a:ln>
          </p:spPr>
          <p:txBody>
            <a:bodyPr rtlCol="0" anchor="ctr"/>
            <a:lstStyle/>
            <a:p>
              <a:endParaRPr lang="zh-CN" altLang="en-US"/>
            </a:p>
          </p:txBody>
        </p:sp>
        <p:sp>
          <p:nvSpPr>
            <p:cNvPr id="80" name="任意多边形: 形状 79"/>
            <p:cNvSpPr/>
            <p:nvPr/>
          </p:nvSpPr>
          <p:spPr>
            <a:xfrm>
              <a:off x="2723052" y="4281423"/>
              <a:ext cx="309474" cy="165951"/>
            </a:xfrm>
            <a:custGeom>
              <a:avLst/>
              <a:gdLst>
                <a:gd name="connsiteX0" fmla="*/ 301978 w 309474"/>
                <a:gd name="connsiteY0" fmla="*/ 73001 h 165951"/>
                <a:gd name="connsiteX1" fmla="*/ 169579 w 309474"/>
                <a:gd name="connsiteY1" fmla="*/ 4081 h 165951"/>
                <a:gd name="connsiteX2" fmla="*/ 140560 w 309474"/>
                <a:gd name="connsiteY2" fmla="*/ 4081 h 165951"/>
                <a:gd name="connsiteX3" fmla="*/ 8162 w 309474"/>
                <a:gd name="connsiteY3" fmla="*/ 73001 h 165951"/>
                <a:gd name="connsiteX4" fmla="*/ 8162 w 309474"/>
                <a:gd name="connsiteY4" fmla="*/ 102019 h 165951"/>
                <a:gd name="connsiteX5" fmla="*/ 140560 w 309474"/>
                <a:gd name="connsiteY5" fmla="*/ 161871 h 165951"/>
                <a:gd name="connsiteX6" fmla="*/ 169579 w 309474"/>
                <a:gd name="connsiteY6" fmla="*/ 161871 h 165951"/>
                <a:gd name="connsiteX7" fmla="*/ 301978 w 309474"/>
                <a:gd name="connsiteY7" fmla="*/ 102019 h 165951"/>
                <a:gd name="connsiteX8" fmla="*/ 301978 w 309474"/>
                <a:gd name="connsiteY8" fmla="*/ 73001 h 165951"/>
                <a:gd name="connsiteX9" fmla="*/ 301978 w 309474"/>
                <a:gd name="connsiteY9" fmla="*/ 73001 h 165951"/>
                <a:gd name="connsiteX10" fmla="*/ 155070 w 309474"/>
                <a:gd name="connsiteY10" fmla="*/ 145548 h 165951"/>
                <a:gd name="connsiteX11" fmla="*/ 19044 w 309474"/>
                <a:gd name="connsiteY11" fmla="*/ 87510 h 165951"/>
                <a:gd name="connsiteX12" fmla="*/ 155070 w 309474"/>
                <a:gd name="connsiteY12" fmla="*/ 14963 h 165951"/>
                <a:gd name="connsiteX13" fmla="*/ 291096 w 309474"/>
                <a:gd name="connsiteY13" fmla="*/ 87510 h 165951"/>
                <a:gd name="connsiteX14" fmla="*/ 155070 w 309474"/>
                <a:gd name="connsiteY14" fmla="*/ 145548 h 16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474" h="165951">
                  <a:moveTo>
                    <a:pt x="301978" y="73001"/>
                  </a:moveTo>
                  <a:lnTo>
                    <a:pt x="169579" y="4081"/>
                  </a:lnTo>
                  <a:cubicBezTo>
                    <a:pt x="158697" y="-1360"/>
                    <a:pt x="151442" y="-1360"/>
                    <a:pt x="140560" y="4081"/>
                  </a:cubicBezTo>
                  <a:lnTo>
                    <a:pt x="8162" y="73001"/>
                  </a:lnTo>
                  <a:cubicBezTo>
                    <a:pt x="-2721" y="80255"/>
                    <a:pt x="-2721" y="96578"/>
                    <a:pt x="8162" y="102019"/>
                  </a:cubicBezTo>
                  <a:lnTo>
                    <a:pt x="140560" y="161871"/>
                  </a:lnTo>
                  <a:cubicBezTo>
                    <a:pt x="151442" y="167312"/>
                    <a:pt x="156883" y="167312"/>
                    <a:pt x="169579" y="161871"/>
                  </a:cubicBezTo>
                  <a:lnTo>
                    <a:pt x="301978" y="102019"/>
                  </a:lnTo>
                  <a:cubicBezTo>
                    <a:pt x="311046" y="98392"/>
                    <a:pt x="312860" y="78442"/>
                    <a:pt x="301978" y="73001"/>
                  </a:cubicBezTo>
                  <a:lnTo>
                    <a:pt x="301978" y="73001"/>
                  </a:lnTo>
                  <a:close/>
                  <a:moveTo>
                    <a:pt x="155070" y="145548"/>
                  </a:moveTo>
                  <a:lnTo>
                    <a:pt x="19044" y="87510"/>
                  </a:lnTo>
                  <a:lnTo>
                    <a:pt x="155070" y="14963"/>
                  </a:lnTo>
                  <a:lnTo>
                    <a:pt x="291096" y="87510"/>
                  </a:lnTo>
                  <a:lnTo>
                    <a:pt x="155070" y="145548"/>
                  </a:lnTo>
                  <a:close/>
                </a:path>
              </a:pathLst>
            </a:custGeom>
            <a:solidFill>
              <a:srgbClr val="0071BC"/>
            </a:solidFill>
            <a:ln w="18041" cap="flat">
              <a:noFill/>
              <a:prstDash val="solid"/>
              <a:miter/>
            </a:ln>
          </p:spPr>
          <p:txBody>
            <a:bodyPr rtlCol="0" anchor="ctr"/>
            <a:lstStyle/>
            <a:p>
              <a:endParaRPr lang="zh-CN" altLang="en-US"/>
            </a:p>
          </p:txBody>
        </p:sp>
      </p:grpSp>
      <p:sp>
        <p:nvSpPr>
          <p:cNvPr id="81" name="文本框 80"/>
          <p:cNvSpPr txBox="1"/>
          <p:nvPr/>
        </p:nvSpPr>
        <p:spPr>
          <a:xfrm>
            <a:off x="943365" y="6141449"/>
            <a:ext cx="858289" cy="251879"/>
          </a:xfrm>
          <a:prstGeom prst="rect">
            <a:avLst/>
          </a:prstGeom>
          <a:noFill/>
        </p:spPr>
        <p:txBody>
          <a:bodyPr wrap="square" rtlCol="0">
            <a:spAutoFit/>
          </a:bodyPr>
          <a:lstStyle/>
          <a:p>
            <a:pPr algn="ctr"/>
            <a:r>
              <a:rPr lang="zh-CN" altLang="en-US" sz="1050" b="1" dirty="0">
                <a:solidFill>
                  <a:schemeClr val="accent1"/>
                </a:solidFill>
                <a:latin typeface="Times New Roman" panose="02020603050405020304" pitchFamily="18" charset="0"/>
                <a:cs typeface="Times New Roman" panose="02020603050405020304" pitchFamily="18" charset="0"/>
              </a:rPr>
              <a:t>工艺数据库</a:t>
            </a:r>
            <a:endParaRPr lang="zh-CN" altLang="en-US" sz="1050" b="1" dirty="0">
              <a:solidFill>
                <a:schemeClr val="accent1"/>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1879794" y="5572910"/>
            <a:ext cx="457107" cy="650885"/>
            <a:chOff x="4392469" y="3991629"/>
            <a:chExt cx="293487" cy="333195"/>
          </a:xfrm>
        </p:grpSpPr>
        <p:sp>
          <p:nvSpPr>
            <p:cNvPr id="83" name="任意多边形: 形状 82"/>
            <p:cNvSpPr/>
            <p:nvPr/>
          </p:nvSpPr>
          <p:spPr>
            <a:xfrm>
              <a:off x="4392469" y="3991629"/>
              <a:ext cx="293487" cy="333195"/>
            </a:xfrm>
            <a:custGeom>
              <a:avLst/>
              <a:gdLst>
                <a:gd name="connsiteX0" fmla="*/ 146744 w 293487"/>
                <a:gd name="connsiteY0" fmla="*/ 0 h 333195"/>
                <a:gd name="connsiteX1" fmla="*/ 0 w 293487"/>
                <a:gd name="connsiteY1" fmla="*/ 67330 h 333195"/>
                <a:gd name="connsiteX2" fmla="*/ 0 w 293487"/>
                <a:gd name="connsiteY2" fmla="*/ 265866 h 333195"/>
                <a:gd name="connsiteX3" fmla="*/ 146744 w 293487"/>
                <a:gd name="connsiteY3" fmla="*/ 333195 h 333195"/>
                <a:gd name="connsiteX4" fmla="*/ 293487 w 293487"/>
                <a:gd name="connsiteY4" fmla="*/ 265866 h 333195"/>
                <a:gd name="connsiteX5" fmla="*/ 293487 w 293487"/>
                <a:gd name="connsiteY5" fmla="*/ 67330 h 333195"/>
                <a:gd name="connsiteX6" fmla="*/ 146744 w 293487"/>
                <a:gd name="connsiteY6" fmla="*/ 0 h 333195"/>
                <a:gd name="connsiteX7" fmla="*/ 146744 w 293487"/>
                <a:gd name="connsiteY7" fmla="*/ 0 h 333195"/>
                <a:gd name="connsiteX8" fmla="*/ 271044 w 293487"/>
                <a:gd name="connsiteY8" fmla="*/ 265866 h 333195"/>
                <a:gd name="connsiteX9" fmla="*/ 145017 w 293487"/>
                <a:gd name="connsiteY9" fmla="*/ 312478 h 333195"/>
                <a:gd name="connsiteX10" fmla="*/ 18990 w 293487"/>
                <a:gd name="connsiteY10" fmla="*/ 265866 h 333195"/>
                <a:gd name="connsiteX11" fmla="*/ 18990 w 293487"/>
                <a:gd name="connsiteY11" fmla="*/ 226158 h 333195"/>
                <a:gd name="connsiteX12" fmla="*/ 145017 w 293487"/>
                <a:gd name="connsiteY12" fmla="*/ 260686 h 333195"/>
                <a:gd name="connsiteX13" fmla="*/ 271044 w 293487"/>
                <a:gd name="connsiteY13" fmla="*/ 226158 h 333195"/>
                <a:gd name="connsiteX14" fmla="*/ 271044 w 293487"/>
                <a:gd name="connsiteY14" fmla="*/ 265866 h 333195"/>
                <a:gd name="connsiteX15" fmla="*/ 271044 w 293487"/>
                <a:gd name="connsiteY15" fmla="*/ 203715 h 333195"/>
                <a:gd name="connsiteX16" fmla="*/ 271044 w 293487"/>
                <a:gd name="connsiteY16" fmla="*/ 203715 h 333195"/>
                <a:gd name="connsiteX17" fmla="*/ 271044 w 293487"/>
                <a:gd name="connsiteY17" fmla="*/ 203715 h 333195"/>
                <a:gd name="connsiteX18" fmla="*/ 145017 w 293487"/>
                <a:gd name="connsiteY18" fmla="*/ 250328 h 333195"/>
                <a:gd name="connsiteX19" fmla="*/ 18990 w 293487"/>
                <a:gd name="connsiteY19" fmla="*/ 203715 h 333195"/>
                <a:gd name="connsiteX20" fmla="*/ 18990 w 293487"/>
                <a:gd name="connsiteY20" fmla="*/ 203715 h 333195"/>
                <a:gd name="connsiteX21" fmla="*/ 18990 w 293487"/>
                <a:gd name="connsiteY21" fmla="*/ 203715 h 333195"/>
                <a:gd name="connsiteX22" fmla="*/ 18990 w 293487"/>
                <a:gd name="connsiteY22" fmla="*/ 164008 h 333195"/>
                <a:gd name="connsiteX23" fmla="*/ 145017 w 293487"/>
                <a:gd name="connsiteY23" fmla="*/ 198536 h 333195"/>
                <a:gd name="connsiteX24" fmla="*/ 271044 w 293487"/>
                <a:gd name="connsiteY24" fmla="*/ 164008 h 333195"/>
                <a:gd name="connsiteX25" fmla="*/ 271044 w 293487"/>
                <a:gd name="connsiteY25" fmla="*/ 203715 h 333195"/>
                <a:gd name="connsiteX26" fmla="*/ 271044 w 293487"/>
                <a:gd name="connsiteY26" fmla="*/ 141565 h 333195"/>
                <a:gd name="connsiteX27" fmla="*/ 271044 w 293487"/>
                <a:gd name="connsiteY27" fmla="*/ 141565 h 333195"/>
                <a:gd name="connsiteX28" fmla="*/ 271044 w 293487"/>
                <a:gd name="connsiteY28" fmla="*/ 141565 h 333195"/>
                <a:gd name="connsiteX29" fmla="*/ 145017 w 293487"/>
                <a:gd name="connsiteY29" fmla="*/ 188178 h 333195"/>
                <a:gd name="connsiteX30" fmla="*/ 18990 w 293487"/>
                <a:gd name="connsiteY30" fmla="*/ 141565 h 333195"/>
                <a:gd name="connsiteX31" fmla="*/ 18990 w 293487"/>
                <a:gd name="connsiteY31" fmla="*/ 141565 h 333195"/>
                <a:gd name="connsiteX32" fmla="*/ 18990 w 293487"/>
                <a:gd name="connsiteY32" fmla="*/ 141565 h 333195"/>
                <a:gd name="connsiteX33" fmla="*/ 18990 w 293487"/>
                <a:gd name="connsiteY33" fmla="*/ 105310 h 333195"/>
                <a:gd name="connsiteX34" fmla="*/ 145017 w 293487"/>
                <a:gd name="connsiteY34" fmla="*/ 136386 h 333195"/>
                <a:gd name="connsiteX35" fmla="*/ 271044 w 293487"/>
                <a:gd name="connsiteY35" fmla="*/ 105310 h 333195"/>
                <a:gd name="connsiteX36" fmla="*/ 271044 w 293487"/>
                <a:gd name="connsiteY36" fmla="*/ 141565 h 333195"/>
                <a:gd name="connsiteX37" fmla="*/ 146744 w 293487"/>
                <a:gd name="connsiteY37" fmla="*/ 115669 h 333195"/>
                <a:gd name="connsiteX38" fmla="*/ 20717 w 293487"/>
                <a:gd name="connsiteY38" fmla="*/ 69056 h 333195"/>
                <a:gd name="connsiteX39" fmla="*/ 146744 w 293487"/>
                <a:gd name="connsiteY39" fmla="*/ 22443 h 333195"/>
                <a:gd name="connsiteX40" fmla="*/ 272770 w 293487"/>
                <a:gd name="connsiteY40" fmla="*/ 69056 h 333195"/>
                <a:gd name="connsiteX41" fmla="*/ 146744 w 293487"/>
                <a:gd name="connsiteY41" fmla="*/ 115669 h 333195"/>
                <a:gd name="connsiteX42" fmla="*/ 146744 w 293487"/>
                <a:gd name="connsiteY42" fmla="*/ 115669 h 33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487" h="333195">
                  <a:moveTo>
                    <a:pt x="146744" y="0"/>
                  </a:moveTo>
                  <a:cubicBezTo>
                    <a:pt x="75961" y="0"/>
                    <a:pt x="0" y="20717"/>
                    <a:pt x="0" y="67330"/>
                  </a:cubicBezTo>
                  <a:lnTo>
                    <a:pt x="0" y="265866"/>
                  </a:lnTo>
                  <a:cubicBezTo>
                    <a:pt x="0" y="312478"/>
                    <a:pt x="75961" y="333195"/>
                    <a:pt x="146744" y="333195"/>
                  </a:cubicBezTo>
                  <a:cubicBezTo>
                    <a:pt x="217526" y="333195"/>
                    <a:pt x="293487" y="312478"/>
                    <a:pt x="293487" y="265866"/>
                  </a:cubicBezTo>
                  <a:lnTo>
                    <a:pt x="293487" y="67330"/>
                  </a:lnTo>
                  <a:cubicBezTo>
                    <a:pt x="291761" y="20717"/>
                    <a:pt x="217526" y="0"/>
                    <a:pt x="146744" y="0"/>
                  </a:cubicBezTo>
                  <a:lnTo>
                    <a:pt x="146744" y="0"/>
                  </a:lnTo>
                  <a:close/>
                  <a:moveTo>
                    <a:pt x="271044" y="265866"/>
                  </a:moveTo>
                  <a:cubicBezTo>
                    <a:pt x="271044" y="291762"/>
                    <a:pt x="214073" y="312478"/>
                    <a:pt x="145017" y="312478"/>
                  </a:cubicBezTo>
                  <a:cubicBezTo>
                    <a:pt x="75961" y="312478"/>
                    <a:pt x="18990" y="291762"/>
                    <a:pt x="18990" y="265866"/>
                  </a:cubicBezTo>
                  <a:lnTo>
                    <a:pt x="18990" y="226158"/>
                  </a:lnTo>
                  <a:cubicBezTo>
                    <a:pt x="41433" y="248602"/>
                    <a:pt x="93225" y="260686"/>
                    <a:pt x="145017" y="260686"/>
                  </a:cubicBezTo>
                  <a:cubicBezTo>
                    <a:pt x="196809" y="260686"/>
                    <a:pt x="248601" y="248602"/>
                    <a:pt x="271044" y="226158"/>
                  </a:cubicBezTo>
                  <a:lnTo>
                    <a:pt x="271044" y="265866"/>
                  </a:lnTo>
                  <a:close/>
                  <a:moveTo>
                    <a:pt x="271044" y="203715"/>
                  </a:moveTo>
                  <a:lnTo>
                    <a:pt x="271044" y="203715"/>
                  </a:lnTo>
                  <a:cubicBezTo>
                    <a:pt x="271044" y="203715"/>
                    <a:pt x="271044" y="203715"/>
                    <a:pt x="271044" y="203715"/>
                  </a:cubicBezTo>
                  <a:cubicBezTo>
                    <a:pt x="271044" y="229611"/>
                    <a:pt x="214073" y="250328"/>
                    <a:pt x="145017" y="250328"/>
                  </a:cubicBezTo>
                  <a:cubicBezTo>
                    <a:pt x="75961" y="250328"/>
                    <a:pt x="18990" y="229611"/>
                    <a:pt x="18990" y="203715"/>
                  </a:cubicBezTo>
                  <a:cubicBezTo>
                    <a:pt x="18990" y="203715"/>
                    <a:pt x="18990" y="203715"/>
                    <a:pt x="18990" y="203715"/>
                  </a:cubicBezTo>
                  <a:lnTo>
                    <a:pt x="18990" y="203715"/>
                  </a:lnTo>
                  <a:lnTo>
                    <a:pt x="18990" y="164008"/>
                  </a:lnTo>
                  <a:cubicBezTo>
                    <a:pt x="41433" y="186451"/>
                    <a:pt x="93225" y="198536"/>
                    <a:pt x="145017" y="198536"/>
                  </a:cubicBezTo>
                  <a:cubicBezTo>
                    <a:pt x="196809" y="198536"/>
                    <a:pt x="248601" y="186451"/>
                    <a:pt x="271044" y="164008"/>
                  </a:cubicBezTo>
                  <a:lnTo>
                    <a:pt x="271044" y="203715"/>
                  </a:lnTo>
                  <a:close/>
                  <a:moveTo>
                    <a:pt x="271044" y="141565"/>
                  </a:moveTo>
                  <a:lnTo>
                    <a:pt x="271044" y="141565"/>
                  </a:lnTo>
                  <a:cubicBezTo>
                    <a:pt x="271044" y="141565"/>
                    <a:pt x="271044" y="141565"/>
                    <a:pt x="271044" y="141565"/>
                  </a:cubicBezTo>
                  <a:cubicBezTo>
                    <a:pt x="271044" y="167461"/>
                    <a:pt x="214073" y="188178"/>
                    <a:pt x="145017" y="188178"/>
                  </a:cubicBezTo>
                  <a:cubicBezTo>
                    <a:pt x="75961" y="188178"/>
                    <a:pt x="18990" y="167461"/>
                    <a:pt x="18990" y="141565"/>
                  </a:cubicBezTo>
                  <a:cubicBezTo>
                    <a:pt x="18990" y="141565"/>
                    <a:pt x="18990" y="141565"/>
                    <a:pt x="18990" y="141565"/>
                  </a:cubicBezTo>
                  <a:lnTo>
                    <a:pt x="18990" y="141565"/>
                  </a:lnTo>
                  <a:lnTo>
                    <a:pt x="18990" y="105310"/>
                  </a:lnTo>
                  <a:cubicBezTo>
                    <a:pt x="46613" y="126027"/>
                    <a:pt x="96678" y="136386"/>
                    <a:pt x="145017" y="136386"/>
                  </a:cubicBezTo>
                  <a:cubicBezTo>
                    <a:pt x="193356" y="136386"/>
                    <a:pt x="243422" y="126027"/>
                    <a:pt x="271044" y="105310"/>
                  </a:cubicBezTo>
                  <a:lnTo>
                    <a:pt x="271044" y="141565"/>
                  </a:lnTo>
                  <a:close/>
                  <a:moveTo>
                    <a:pt x="146744" y="115669"/>
                  </a:moveTo>
                  <a:cubicBezTo>
                    <a:pt x="77688" y="115669"/>
                    <a:pt x="20717" y="94952"/>
                    <a:pt x="20717" y="69056"/>
                  </a:cubicBezTo>
                  <a:cubicBezTo>
                    <a:pt x="20717" y="43160"/>
                    <a:pt x="77688" y="22443"/>
                    <a:pt x="146744" y="22443"/>
                  </a:cubicBezTo>
                  <a:cubicBezTo>
                    <a:pt x="215799" y="22443"/>
                    <a:pt x="272770" y="43160"/>
                    <a:pt x="272770" y="69056"/>
                  </a:cubicBezTo>
                  <a:cubicBezTo>
                    <a:pt x="271044" y="93226"/>
                    <a:pt x="215799" y="115669"/>
                    <a:pt x="146744" y="115669"/>
                  </a:cubicBezTo>
                  <a:lnTo>
                    <a:pt x="146744" y="115669"/>
                  </a:lnTo>
                  <a:close/>
                </a:path>
              </a:pathLst>
            </a:custGeom>
            <a:solidFill>
              <a:srgbClr val="0070C0"/>
            </a:solidFill>
            <a:ln w="16809" cap="flat">
              <a:noFill/>
              <a:prstDash val="solid"/>
              <a:miter/>
            </a:ln>
          </p:spPr>
          <p:txBody>
            <a:bodyPr rtlCol="0" anchor="ctr"/>
            <a:lstStyle/>
            <a:p>
              <a:endParaRPr lang="zh-CN" altLang="en-US"/>
            </a:p>
          </p:txBody>
        </p:sp>
        <p:sp>
          <p:nvSpPr>
            <p:cNvPr id="84" name="任意多边形: 形状 83"/>
            <p:cNvSpPr/>
            <p:nvPr/>
          </p:nvSpPr>
          <p:spPr>
            <a:xfrm>
              <a:off x="4622079" y="4252315"/>
              <a:ext cx="20716" cy="20716"/>
            </a:xfrm>
            <a:custGeom>
              <a:avLst/>
              <a:gdLst>
                <a:gd name="connsiteX0" fmla="*/ 0 w 20716"/>
                <a:gd name="connsiteY0" fmla="*/ 10358 h 20716"/>
                <a:gd name="connsiteX1" fmla="*/ 10358 w 20716"/>
                <a:gd name="connsiteY1" fmla="*/ 20717 h 20716"/>
                <a:gd name="connsiteX2" fmla="*/ 20717 w 20716"/>
                <a:gd name="connsiteY2" fmla="*/ 10358 h 20716"/>
                <a:gd name="connsiteX3" fmla="*/ 10358 w 20716"/>
                <a:gd name="connsiteY3" fmla="*/ 0 h 20716"/>
                <a:gd name="connsiteX4" fmla="*/ 0 w 20716"/>
                <a:gd name="connsiteY4" fmla="*/ 10358 h 20716"/>
                <a:gd name="connsiteX5" fmla="*/ 0 w 20716"/>
                <a:gd name="connsiteY5" fmla="*/ 10358 h 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 h="20716">
                  <a:moveTo>
                    <a:pt x="0" y="10358"/>
                  </a:moveTo>
                  <a:cubicBezTo>
                    <a:pt x="0" y="15538"/>
                    <a:pt x="5179" y="20717"/>
                    <a:pt x="10358" y="20717"/>
                  </a:cubicBezTo>
                  <a:cubicBezTo>
                    <a:pt x="15538" y="20717"/>
                    <a:pt x="20717" y="15538"/>
                    <a:pt x="20717" y="10358"/>
                  </a:cubicBezTo>
                  <a:cubicBezTo>
                    <a:pt x="20717" y="5179"/>
                    <a:pt x="15538" y="0"/>
                    <a:pt x="10358" y="0"/>
                  </a:cubicBezTo>
                  <a:cubicBezTo>
                    <a:pt x="5179" y="0"/>
                    <a:pt x="0" y="5179"/>
                    <a:pt x="0" y="10358"/>
                  </a:cubicBezTo>
                  <a:lnTo>
                    <a:pt x="0" y="10358"/>
                  </a:lnTo>
                  <a:close/>
                </a:path>
              </a:pathLst>
            </a:custGeom>
            <a:solidFill>
              <a:srgbClr val="0070C0"/>
            </a:solidFill>
            <a:ln w="16809" cap="flat">
              <a:noFill/>
              <a:prstDash val="solid"/>
              <a:miter/>
            </a:ln>
          </p:spPr>
          <p:txBody>
            <a:bodyPr rtlCol="0" anchor="ctr"/>
            <a:lstStyle/>
            <a:p>
              <a:endParaRPr lang="zh-CN" altLang="en-US"/>
            </a:p>
          </p:txBody>
        </p:sp>
        <p:sp>
          <p:nvSpPr>
            <p:cNvPr id="85" name="任意多边形: 形状 84"/>
            <p:cNvSpPr/>
            <p:nvPr/>
          </p:nvSpPr>
          <p:spPr>
            <a:xfrm>
              <a:off x="4622079" y="4190165"/>
              <a:ext cx="20716" cy="20716"/>
            </a:xfrm>
            <a:custGeom>
              <a:avLst/>
              <a:gdLst>
                <a:gd name="connsiteX0" fmla="*/ 0 w 20716"/>
                <a:gd name="connsiteY0" fmla="*/ 10358 h 20716"/>
                <a:gd name="connsiteX1" fmla="*/ 10358 w 20716"/>
                <a:gd name="connsiteY1" fmla="*/ 20717 h 20716"/>
                <a:gd name="connsiteX2" fmla="*/ 20717 w 20716"/>
                <a:gd name="connsiteY2" fmla="*/ 10358 h 20716"/>
                <a:gd name="connsiteX3" fmla="*/ 10358 w 20716"/>
                <a:gd name="connsiteY3" fmla="*/ 0 h 20716"/>
                <a:gd name="connsiteX4" fmla="*/ 0 w 20716"/>
                <a:gd name="connsiteY4" fmla="*/ 10358 h 20716"/>
                <a:gd name="connsiteX5" fmla="*/ 0 w 20716"/>
                <a:gd name="connsiteY5" fmla="*/ 10358 h 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 h="20716">
                  <a:moveTo>
                    <a:pt x="0" y="10358"/>
                  </a:moveTo>
                  <a:cubicBezTo>
                    <a:pt x="0" y="15538"/>
                    <a:pt x="5179" y="20717"/>
                    <a:pt x="10358" y="20717"/>
                  </a:cubicBezTo>
                  <a:cubicBezTo>
                    <a:pt x="15538" y="20717"/>
                    <a:pt x="20717" y="15538"/>
                    <a:pt x="20717" y="10358"/>
                  </a:cubicBezTo>
                  <a:cubicBezTo>
                    <a:pt x="20717" y="5179"/>
                    <a:pt x="15538" y="0"/>
                    <a:pt x="10358" y="0"/>
                  </a:cubicBezTo>
                  <a:cubicBezTo>
                    <a:pt x="5179" y="0"/>
                    <a:pt x="0" y="5179"/>
                    <a:pt x="0" y="10358"/>
                  </a:cubicBezTo>
                  <a:lnTo>
                    <a:pt x="0" y="10358"/>
                  </a:lnTo>
                  <a:close/>
                </a:path>
              </a:pathLst>
            </a:custGeom>
            <a:solidFill>
              <a:srgbClr val="0070C0"/>
            </a:solidFill>
            <a:ln w="16809" cap="flat">
              <a:noFill/>
              <a:prstDash val="solid"/>
              <a:miter/>
            </a:ln>
          </p:spPr>
          <p:txBody>
            <a:bodyPr rtlCol="0" anchor="ctr"/>
            <a:lstStyle/>
            <a:p>
              <a:endParaRPr lang="zh-CN" altLang="en-US"/>
            </a:p>
          </p:txBody>
        </p:sp>
        <p:sp>
          <p:nvSpPr>
            <p:cNvPr id="86" name="任意多边形: 形状 85"/>
            <p:cNvSpPr/>
            <p:nvPr/>
          </p:nvSpPr>
          <p:spPr>
            <a:xfrm>
              <a:off x="4622079" y="4128014"/>
              <a:ext cx="20716" cy="20716"/>
            </a:xfrm>
            <a:custGeom>
              <a:avLst/>
              <a:gdLst>
                <a:gd name="connsiteX0" fmla="*/ 0 w 20716"/>
                <a:gd name="connsiteY0" fmla="*/ 10358 h 20716"/>
                <a:gd name="connsiteX1" fmla="*/ 10358 w 20716"/>
                <a:gd name="connsiteY1" fmla="*/ 20717 h 20716"/>
                <a:gd name="connsiteX2" fmla="*/ 20717 w 20716"/>
                <a:gd name="connsiteY2" fmla="*/ 10358 h 20716"/>
                <a:gd name="connsiteX3" fmla="*/ 10358 w 20716"/>
                <a:gd name="connsiteY3" fmla="*/ 0 h 20716"/>
                <a:gd name="connsiteX4" fmla="*/ 0 w 20716"/>
                <a:gd name="connsiteY4" fmla="*/ 10358 h 20716"/>
                <a:gd name="connsiteX5" fmla="*/ 0 w 20716"/>
                <a:gd name="connsiteY5" fmla="*/ 10358 h 2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16" h="20716">
                  <a:moveTo>
                    <a:pt x="0" y="10358"/>
                  </a:moveTo>
                  <a:cubicBezTo>
                    <a:pt x="0" y="15538"/>
                    <a:pt x="5179" y="20717"/>
                    <a:pt x="10358" y="20717"/>
                  </a:cubicBezTo>
                  <a:cubicBezTo>
                    <a:pt x="15538" y="20717"/>
                    <a:pt x="20717" y="15538"/>
                    <a:pt x="20717" y="10358"/>
                  </a:cubicBezTo>
                  <a:cubicBezTo>
                    <a:pt x="20717" y="5179"/>
                    <a:pt x="15538" y="0"/>
                    <a:pt x="10358" y="0"/>
                  </a:cubicBezTo>
                  <a:cubicBezTo>
                    <a:pt x="5179" y="0"/>
                    <a:pt x="0" y="3453"/>
                    <a:pt x="0" y="10358"/>
                  </a:cubicBezTo>
                  <a:lnTo>
                    <a:pt x="0" y="10358"/>
                  </a:lnTo>
                  <a:close/>
                </a:path>
              </a:pathLst>
            </a:custGeom>
            <a:solidFill>
              <a:srgbClr val="0070C0"/>
            </a:solidFill>
            <a:ln w="16809" cap="flat">
              <a:noFill/>
              <a:prstDash val="solid"/>
              <a:miter/>
            </a:ln>
          </p:spPr>
          <p:txBody>
            <a:bodyPr rtlCol="0" anchor="ctr"/>
            <a:lstStyle/>
            <a:p>
              <a:endParaRPr lang="zh-CN" altLang="en-US"/>
            </a:p>
          </p:txBody>
        </p:sp>
      </p:grpSp>
      <p:sp>
        <p:nvSpPr>
          <p:cNvPr id="87" name="箭头: 右 86"/>
          <p:cNvSpPr/>
          <p:nvPr/>
        </p:nvSpPr>
        <p:spPr>
          <a:xfrm rot="10800000">
            <a:off x="2612383" y="5737792"/>
            <a:ext cx="722007" cy="649097"/>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文本框 87"/>
          <p:cNvSpPr txBox="1"/>
          <p:nvPr/>
        </p:nvSpPr>
        <p:spPr>
          <a:xfrm>
            <a:off x="2786089" y="5911445"/>
            <a:ext cx="572436" cy="307777"/>
          </a:xfrm>
          <a:prstGeom prst="rect">
            <a:avLst/>
          </a:prstGeom>
          <a:noFill/>
        </p:spPr>
        <p:txBody>
          <a:bodyPr wrap="square" rtlCol="0">
            <a:spAutoFit/>
          </a:bodyPr>
          <a:lstStyle/>
          <a:p>
            <a:r>
              <a:rPr lang="zh-CN" altLang="en-US" sz="1400" b="1" dirty="0">
                <a:solidFill>
                  <a:schemeClr val="accent1"/>
                </a:solidFill>
              </a:rPr>
              <a:t>存储</a:t>
            </a:r>
            <a:endParaRPr lang="zh-CN" altLang="en-US" sz="14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圆角 93"/>
          <p:cNvSpPr/>
          <p:nvPr/>
        </p:nvSpPr>
        <p:spPr>
          <a:xfrm>
            <a:off x="7441321" y="1198177"/>
            <a:ext cx="3706885" cy="3925381"/>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圆角 91"/>
          <p:cNvSpPr/>
          <p:nvPr/>
        </p:nvSpPr>
        <p:spPr>
          <a:xfrm>
            <a:off x="6923314" y="5235482"/>
            <a:ext cx="4767943" cy="90801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7"/>
          <p:cNvSpPr>
            <a:spLocks noGrp="1"/>
          </p:cNvSpPr>
          <p:nvPr>
            <p:ph type="title"/>
          </p:nvPr>
        </p:nvSpPr>
        <p:spPr/>
        <p:txBody>
          <a:bodyPr>
            <a:normAutofit fontScale="90000"/>
          </a:bodyPr>
          <a:lstStyle/>
          <a:p>
            <a:r>
              <a:rPr lang="en-US" altLang="zh-CN" dirty="0">
                <a:latin typeface="+mn-ea"/>
                <a:ea typeface="+mn-ea"/>
                <a:cs typeface="Times New Roman" panose="02020603050405020304" pitchFamily="18" charset="0"/>
              </a:rPr>
              <a:t>AR</a:t>
            </a:r>
            <a:r>
              <a:rPr lang="zh-CN" altLang="en-US" dirty="0">
                <a:latin typeface="+mn-ea"/>
                <a:ea typeface="+mn-ea"/>
                <a:cs typeface="Times New Roman" panose="02020603050405020304" pitchFamily="18" charset="0"/>
              </a:rPr>
              <a:t>镀膜工序大数据分析流程</a:t>
            </a:r>
            <a:endParaRPr lang="zh-CN" altLang="en-US" dirty="0">
              <a:latin typeface="+mn-ea"/>
              <a:ea typeface="+mn-ea"/>
              <a:cs typeface="Times New Roman" panose="02020603050405020304" pitchFamily="18" charset="0"/>
            </a:endParaRPr>
          </a:p>
        </p:txBody>
      </p:sp>
      <p:sp>
        <p:nvSpPr>
          <p:cNvPr id="3" name="矩形: 圆角 2"/>
          <p:cNvSpPr/>
          <p:nvPr/>
        </p:nvSpPr>
        <p:spPr>
          <a:xfrm>
            <a:off x="725213" y="925489"/>
            <a:ext cx="5528442" cy="335703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63628" y="3913196"/>
            <a:ext cx="1471446" cy="369332"/>
          </a:xfrm>
          <a:prstGeom prst="rect">
            <a:avLst/>
          </a:prstGeom>
          <a:noFill/>
        </p:spPr>
        <p:txBody>
          <a:bodyPr wrap="square" rtlCol="0">
            <a:spAutoFit/>
          </a:bodyPr>
          <a:lstStyle/>
          <a:p>
            <a:r>
              <a:rPr lang="en-US" altLang="zh-CN" b="1" dirty="0"/>
              <a:t>AR</a:t>
            </a:r>
            <a:r>
              <a:rPr lang="zh-CN" altLang="en-US" b="1" dirty="0"/>
              <a:t>镀膜工序</a:t>
            </a:r>
            <a:endParaRPr lang="zh-CN" altLang="en-US" b="1" dirty="0"/>
          </a:p>
        </p:txBody>
      </p:sp>
      <p:sp>
        <p:nvSpPr>
          <p:cNvPr id="5" name="圆柱体 4"/>
          <p:cNvSpPr/>
          <p:nvPr/>
        </p:nvSpPr>
        <p:spPr>
          <a:xfrm>
            <a:off x="8261127" y="1319833"/>
            <a:ext cx="2028496" cy="69368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97609" y="1581123"/>
            <a:ext cx="1555531" cy="369332"/>
          </a:xfrm>
          <a:prstGeom prst="rect">
            <a:avLst/>
          </a:prstGeom>
          <a:noFill/>
        </p:spPr>
        <p:txBody>
          <a:bodyPr wrap="square" rtlCol="0">
            <a:spAutoFit/>
          </a:bodyPr>
          <a:lstStyle/>
          <a:p>
            <a:r>
              <a:rPr lang="zh-CN" altLang="en-US" dirty="0"/>
              <a:t>非结构化数据</a:t>
            </a:r>
            <a:endParaRPr lang="zh-CN" altLang="en-US" dirty="0"/>
          </a:p>
        </p:txBody>
      </p:sp>
      <p:cxnSp>
        <p:nvCxnSpPr>
          <p:cNvPr id="8" name="直接箭头连接符 7"/>
          <p:cNvCxnSpPr/>
          <p:nvPr/>
        </p:nvCxnSpPr>
        <p:spPr>
          <a:xfrm>
            <a:off x="6253655" y="1650117"/>
            <a:ext cx="118766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390287" y="1319833"/>
            <a:ext cx="1051035" cy="307777"/>
          </a:xfrm>
          <a:prstGeom prst="rect">
            <a:avLst/>
          </a:prstGeom>
          <a:noFill/>
        </p:spPr>
        <p:txBody>
          <a:bodyPr wrap="square" rtlCol="0">
            <a:spAutoFit/>
          </a:bodyPr>
          <a:lstStyle/>
          <a:p>
            <a:r>
              <a:rPr lang="zh-CN" altLang="en-US" sz="1400" dirty="0"/>
              <a:t>机台数据</a:t>
            </a:r>
            <a:endParaRPr lang="zh-CN" altLang="en-US" sz="1400" dirty="0"/>
          </a:p>
        </p:txBody>
      </p:sp>
      <p:cxnSp>
        <p:nvCxnSpPr>
          <p:cNvPr id="20" name="连接符: 肘形 19"/>
          <p:cNvCxnSpPr/>
          <p:nvPr/>
        </p:nvCxnSpPr>
        <p:spPr>
          <a:xfrm flipV="1">
            <a:off x="6253654" y="1792084"/>
            <a:ext cx="1187667" cy="1728000"/>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390288" y="3579216"/>
            <a:ext cx="1051035" cy="307777"/>
          </a:xfrm>
          <a:prstGeom prst="rect">
            <a:avLst/>
          </a:prstGeom>
          <a:noFill/>
        </p:spPr>
        <p:txBody>
          <a:bodyPr wrap="square" rtlCol="0">
            <a:spAutoFit/>
          </a:bodyPr>
          <a:lstStyle/>
          <a:p>
            <a:r>
              <a:rPr lang="zh-CN" altLang="en-US" sz="1400" dirty="0"/>
              <a:t>质量数据</a:t>
            </a:r>
            <a:endParaRPr lang="zh-CN" altLang="en-US" sz="1400" dirty="0"/>
          </a:p>
        </p:txBody>
      </p:sp>
      <p:sp>
        <p:nvSpPr>
          <p:cNvPr id="32" name="矩形: 圆角 31"/>
          <p:cNvSpPr/>
          <p:nvPr/>
        </p:nvSpPr>
        <p:spPr>
          <a:xfrm>
            <a:off x="7660047" y="2468558"/>
            <a:ext cx="1051035" cy="10610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6" name="文本框 65"/>
          <p:cNvSpPr txBox="1"/>
          <p:nvPr/>
        </p:nvSpPr>
        <p:spPr>
          <a:xfrm>
            <a:off x="7740861" y="2496072"/>
            <a:ext cx="917671" cy="307777"/>
          </a:xfrm>
          <a:prstGeom prst="rect">
            <a:avLst/>
          </a:prstGeom>
          <a:noFill/>
        </p:spPr>
        <p:txBody>
          <a:bodyPr wrap="square" rtlCol="0">
            <a:spAutoFit/>
          </a:bodyPr>
          <a:lstStyle/>
          <a:p>
            <a:r>
              <a:rPr lang="zh-CN" altLang="en-US" sz="1400" dirty="0"/>
              <a:t>数据清洗</a:t>
            </a:r>
            <a:endParaRPr lang="zh-CN" altLang="en-US" sz="1400" dirty="0"/>
          </a:p>
        </p:txBody>
      </p:sp>
      <p:sp>
        <p:nvSpPr>
          <p:cNvPr id="67" name="矩形: 圆角 66"/>
          <p:cNvSpPr/>
          <p:nvPr/>
        </p:nvSpPr>
        <p:spPr>
          <a:xfrm>
            <a:off x="8781387" y="2458827"/>
            <a:ext cx="1051035" cy="10610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8" name="文本框 67"/>
          <p:cNvSpPr txBox="1"/>
          <p:nvPr/>
        </p:nvSpPr>
        <p:spPr>
          <a:xfrm>
            <a:off x="8746547" y="2486341"/>
            <a:ext cx="1085875" cy="307777"/>
          </a:xfrm>
          <a:prstGeom prst="rect">
            <a:avLst/>
          </a:prstGeom>
          <a:noFill/>
        </p:spPr>
        <p:txBody>
          <a:bodyPr wrap="square" rtlCol="0">
            <a:spAutoFit/>
          </a:bodyPr>
          <a:lstStyle/>
          <a:p>
            <a:r>
              <a:rPr lang="zh-CN" altLang="en-US" sz="1400" dirty="0"/>
              <a:t>   数据处理</a:t>
            </a:r>
            <a:endParaRPr lang="zh-CN" altLang="en-US" sz="1400" dirty="0"/>
          </a:p>
        </p:txBody>
      </p:sp>
      <p:sp>
        <p:nvSpPr>
          <p:cNvPr id="70" name="矩形: 圆角 69"/>
          <p:cNvSpPr/>
          <p:nvPr/>
        </p:nvSpPr>
        <p:spPr>
          <a:xfrm>
            <a:off x="9898749" y="2458827"/>
            <a:ext cx="1051035" cy="10610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1" name="文本框 70"/>
          <p:cNvSpPr txBox="1"/>
          <p:nvPr/>
        </p:nvSpPr>
        <p:spPr>
          <a:xfrm>
            <a:off x="9979563" y="2486341"/>
            <a:ext cx="917671" cy="307777"/>
          </a:xfrm>
          <a:prstGeom prst="rect">
            <a:avLst/>
          </a:prstGeom>
          <a:noFill/>
        </p:spPr>
        <p:txBody>
          <a:bodyPr wrap="square" rtlCol="0">
            <a:spAutoFit/>
          </a:bodyPr>
          <a:lstStyle/>
          <a:p>
            <a:r>
              <a:rPr lang="zh-CN" altLang="en-US" sz="1400" dirty="0"/>
              <a:t>特征工程</a:t>
            </a:r>
            <a:endParaRPr lang="zh-CN" altLang="en-US" sz="1400" dirty="0"/>
          </a:p>
        </p:txBody>
      </p:sp>
      <p:sp>
        <p:nvSpPr>
          <p:cNvPr id="73" name="圆柱体 72"/>
          <p:cNvSpPr/>
          <p:nvPr/>
        </p:nvSpPr>
        <p:spPr>
          <a:xfrm>
            <a:off x="8261127" y="3929033"/>
            <a:ext cx="2028496" cy="69368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8353425" y="4174820"/>
            <a:ext cx="1936199" cy="307777"/>
          </a:xfrm>
          <a:prstGeom prst="rect">
            <a:avLst/>
          </a:prstGeom>
          <a:noFill/>
        </p:spPr>
        <p:txBody>
          <a:bodyPr wrap="square" rtlCol="0">
            <a:spAutoFit/>
          </a:bodyPr>
          <a:lstStyle/>
          <a:p>
            <a:r>
              <a:rPr lang="zh-CN" altLang="en-US" sz="1400" dirty="0"/>
              <a:t>结构化数据</a:t>
            </a:r>
            <a:r>
              <a:rPr lang="en-US" altLang="zh-CN" sz="1400" dirty="0"/>
              <a:t>&amp;</a:t>
            </a:r>
            <a:r>
              <a:rPr lang="zh-CN" altLang="en-US" sz="1400" dirty="0"/>
              <a:t>特征表达</a:t>
            </a:r>
            <a:endParaRPr lang="en-US" altLang="zh-CN" sz="1400" dirty="0"/>
          </a:p>
        </p:txBody>
      </p:sp>
      <p:pic>
        <p:nvPicPr>
          <p:cNvPr id="47" name="图片 46"/>
          <p:cNvPicPr>
            <a:picLocks noChangeAspect="1"/>
          </p:cNvPicPr>
          <p:nvPr/>
        </p:nvPicPr>
        <p:blipFill>
          <a:blip r:embed="rId1"/>
          <a:stretch>
            <a:fillRect/>
          </a:stretch>
        </p:blipFill>
        <p:spPr>
          <a:xfrm>
            <a:off x="7733659" y="2837123"/>
            <a:ext cx="932074" cy="504638"/>
          </a:xfrm>
          <a:prstGeom prst="rect">
            <a:avLst/>
          </a:prstGeom>
        </p:spPr>
      </p:pic>
      <p:pic>
        <p:nvPicPr>
          <p:cNvPr id="56" name="图片 55"/>
          <p:cNvPicPr>
            <a:picLocks noChangeAspect="1"/>
          </p:cNvPicPr>
          <p:nvPr/>
        </p:nvPicPr>
        <p:blipFill>
          <a:blip r:embed="rId2"/>
          <a:stretch>
            <a:fillRect/>
          </a:stretch>
        </p:blipFill>
        <p:spPr>
          <a:xfrm>
            <a:off x="8987968" y="2781047"/>
            <a:ext cx="681550" cy="661952"/>
          </a:xfrm>
          <a:prstGeom prst="rect">
            <a:avLst/>
          </a:prstGeom>
        </p:spPr>
      </p:pic>
      <p:pic>
        <p:nvPicPr>
          <p:cNvPr id="75" name="图片 74"/>
          <p:cNvPicPr>
            <a:picLocks noChangeAspect="1"/>
          </p:cNvPicPr>
          <p:nvPr/>
        </p:nvPicPr>
        <p:blipFill>
          <a:blip r:embed="rId3"/>
          <a:stretch>
            <a:fillRect/>
          </a:stretch>
        </p:blipFill>
        <p:spPr>
          <a:xfrm>
            <a:off x="9961828" y="2905219"/>
            <a:ext cx="924875" cy="368446"/>
          </a:xfrm>
          <a:prstGeom prst="rect">
            <a:avLst/>
          </a:prstGeom>
        </p:spPr>
      </p:pic>
      <p:sp>
        <p:nvSpPr>
          <p:cNvPr id="80" name="箭头: 右 79"/>
          <p:cNvSpPr/>
          <p:nvPr/>
        </p:nvSpPr>
        <p:spPr>
          <a:xfrm rot="5400000">
            <a:off x="9162792" y="1608986"/>
            <a:ext cx="369332" cy="1272753"/>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右 80"/>
          <p:cNvSpPr/>
          <p:nvPr/>
        </p:nvSpPr>
        <p:spPr>
          <a:xfrm rot="5400000">
            <a:off x="9132442" y="3134301"/>
            <a:ext cx="446501" cy="1272753"/>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7164573" y="5559946"/>
            <a:ext cx="1051035" cy="5285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1"/>
                </a:solidFill>
              </a:rPr>
              <a:t>描述性分析</a:t>
            </a:r>
            <a:endParaRPr lang="zh-CN" altLang="en-US" sz="1400" b="1" dirty="0">
              <a:solidFill>
                <a:schemeClr val="accent1"/>
              </a:solidFill>
            </a:endParaRPr>
          </a:p>
        </p:txBody>
      </p:sp>
      <p:sp>
        <p:nvSpPr>
          <p:cNvPr id="86" name="椭圆 85"/>
          <p:cNvSpPr/>
          <p:nvPr/>
        </p:nvSpPr>
        <p:spPr>
          <a:xfrm>
            <a:off x="8285913" y="5550716"/>
            <a:ext cx="1051035" cy="5285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1"/>
                </a:solidFill>
              </a:rPr>
              <a:t>诊断性分析</a:t>
            </a:r>
            <a:endParaRPr lang="zh-CN" altLang="en-US" sz="1400" b="1" dirty="0">
              <a:solidFill>
                <a:schemeClr val="accent1"/>
              </a:solidFill>
            </a:endParaRPr>
          </a:p>
        </p:txBody>
      </p:sp>
      <p:sp>
        <p:nvSpPr>
          <p:cNvPr id="87" name="椭圆 86"/>
          <p:cNvSpPr/>
          <p:nvPr/>
        </p:nvSpPr>
        <p:spPr>
          <a:xfrm>
            <a:off x="9403275" y="5559946"/>
            <a:ext cx="1051035" cy="5285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1"/>
                </a:solidFill>
              </a:rPr>
              <a:t>预测性分析</a:t>
            </a:r>
            <a:endParaRPr lang="zh-CN" altLang="en-US" sz="1400" b="1" dirty="0">
              <a:solidFill>
                <a:schemeClr val="accent1"/>
              </a:solidFill>
            </a:endParaRPr>
          </a:p>
        </p:txBody>
      </p:sp>
      <p:sp>
        <p:nvSpPr>
          <p:cNvPr id="88" name="椭圆 87"/>
          <p:cNvSpPr/>
          <p:nvPr/>
        </p:nvSpPr>
        <p:spPr>
          <a:xfrm>
            <a:off x="10520637" y="5559946"/>
            <a:ext cx="1051035" cy="5285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accent1"/>
                </a:solidFill>
              </a:rPr>
              <a:t>处方式分析</a:t>
            </a:r>
            <a:endParaRPr lang="zh-CN" altLang="en-US" sz="1400" b="1" dirty="0">
              <a:solidFill>
                <a:schemeClr val="accent1"/>
              </a:solidFill>
            </a:endParaRPr>
          </a:p>
        </p:txBody>
      </p:sp>
      <p:sp>
        <p:nvSpPr>
          <p:cNvPr id="89" name="文本框 88"/>
          <p:cNvSpPr txBox="1"/>
          <p:nvPr/>
        </p:nvSpPr>
        <p:spPr>
          <a:xfrm>
            <a:off x="8700571" y="5195724"/>
            <a:ext cx="1401245" cy="369332"/>
          </a:xfrm>
          <a:prstGeom prst="rect">
            <a:avLst/>
          </a:prstGeom>
          <a:noFill/>
        </p:spPr>
        <p:txBody>
          <a:bodyPr wrap="square" rtlCol="0">
            <a:spAutoFit/>
          </a:bodyPr>
          <a:lstStyle/>
          <a:p>
            <a:r>
              <a:rPr lang="zh-CN" altLang="en-US" b="1" dirty="0">
                <a:solidFill>
                  <a:schemeClr val="accent1"/>
                </a:solidFill>
              </a:rPr>
              <a:t>大数据分析</a:t>
            </a:r>
            <a:endParaRPr lang="zh-CN" altLang="en-US" b="1" dirty="0">
              <a:solidFill>
                <a:schemeClr val="accent1"/>
              </a:solidFill>
            </a:endParaRPr>
          </a:p>
        </p:txBody>
      </p:sp>
      <p:sp>
        <p:nvSpPr>
          <p:cNvPr id="93" name="箭头: 右 92"/>
          <p:cNvSpPr/>
          <p:nvPr/>
        </p:nvSpPr>
        <p:spPr>
          <a:xfrm rot="5400000">
            <a:off x="9097785" y="4254205"/>
            <a:ext cx="446501" cy="1272753"/>
          </a:xfrm>
          <a:prstGeom prst="rightArrow">
            <a:avLst>
              <a:gd name="adj1" fmla="val 50000"/>
              <a:gd name="adj2" fmla="val 44523"/>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连接符: 肘形 95"/>
          <p:cNvCxnSpPr>
            <a:stCxn id="92" idx="1"/>
            <a:endCxn id="4" idx="2"/>
          </p:cNvCxnSpPr>
          <p:nvPr/>
        </p:nvCxnSpPr>
        <p:spPr>
          <a:xfrm rot="10800000">
            <a:off x="5199352" y="4282529"/>
            <a:ext cx="1723963" cy="1406959"/>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5511856" y="5127035"/>
            <a:ext cx="1175039" cy="523220"/>
          </a:xfrm>
          <a:prstGeom prst="rect">
            <a:avLst/>
          </a:prstGeom>
          <a:noFill/>
        </p:spPr>
        <p:txBody>
          <a:bodyPr wrap="square" rtlCol="0">
            <a:spAutoFit/>
          </a:bodyPr>
          <a:lstStyle/>
          <a:p>
            <a:r>
              <a:rPr lang="zh-CN" altLang="en-US" sz="1400" dirty="0"/>
              <a:t>返回分析结果给</a:t>
            </a:r>
            <a:r>
              <a:rPr lang="en-US" altLang="zh-CN" sz="1400" dirty="0"/>
              <a:t>MES</a:t>
            </a:r>
            <a:endParaRPr lang="zh-CN" altLang="en-US" sz="1400" dirty="0"/>
          </a:p>
        </p:txBody>
      </p:sp>
      <p:sp>
        <p:nvSpPr>
          <p:cNvPr id="100" name="矩形: 圆角 99"/>
          <p:cNvSpPr/>
          <p:nvPr/>
        </p:nvSpPr>
        <p:spPr>
          <a:xfrm>
            <a:off x="2854977" y="4776366"/>
            <a:ext cx="1597572" cy="411747"/>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工艺调整</a:t>
            </a:r>
            <a:endParaRPr lang="zh-CN" altLang="en-US" b="1" dirty="0">
              <a:solidFill>
                <a:schemeClr val="accent1"/>
              </a:solidFill>
            </a:endParaRPr>
          </a:p>
        </p:txBody>
      </p:sp>
      <p:sp>
        <p:nvSpPr>
          <p:cNvPr id="101" name="矩形: 圆角 100"/>
          <p:cNvSpPr/>
          <p:nvPr/>
        </p:nvSpPr>
        <p:spPr>
          <a:xfrm>
            <a:off x="1166026" y="4776366"/>
            <a:ext cx="1597572" cy="411747"/>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异常诊断</a:t>
            </a:r>
            <a:endParaRPr lang="zh-CN" altLang="en-US" b="1" dirty="0">
              <a:solidFill>
                <a:schemeClr val="accent1"/>
              </a:solidFill>
            </a:endParaRPr>
          </a:p>
        </p:txBody>
      </p:sp>
      <p:sp>
        <p:nvSpPr>
          <p:cNvPr id="102" name="矩形: 圆角 101"/>
          <p:cNvSpPr/>
          <p:nvPr/>
        </p:nvSpPr>
        <p:spPr>
          <a:xfrm>
            <a:off x="1177411" y="5294578"/>
            <a:ext cx="1597572" cy="411747"/>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质量检测</a:t>
            </a:r>
            <a:endParaRPr lang="zh-CN" altLang="en-US" b="1" dirty="0">
              <a:solidFill>
                <a:schemeClr val="accent1"/>
              </a:solidFill>
            </a:endParaRPr>
          </a:p>
        </p:txBody>
      </p:sp>
      <p:sp>
        <p:nvSpPr>
          <p:cNvPr id="103" name="矩形: 圆角 102"/>
          <p:cNvSpPr/>
          <p:nvPr/>
        </p:nvSpPr>
        <p:spPr>
          <a:xfrm>
            <a:off x="2854977" y="5294579"/>
            <a:ext cx="1597572" cy="411747"/>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知识挖掘</a:t>
            </a:r>
            <a:endParaRPr lang="zh-CN" altLang="en-US" b="1" dirty="0">
              <a:solidFill>
                <a:schemeClr val="accent1"/>
              </a:solidFill>
            </a:endParaRPr>
          </a:p>
        </p:txBody>
      </p:sp>
      <p:sp>
        <p:nvSpPr>
          <p:cNvPr id="109" name="矩形: 圆角 108"/>
          <p:cNvSpPr/>
          <p:nvPr/>
        </p:nvSpPr>
        <p:spPr>
          <a:xfrm>
            <a:off x="844020" y="4622717"/>
            <a:ext cx="4195002" cy="124494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4526602" y="4667331"/>
            <a:ext cx="445845" cy="1200329"/>
          </a:xfrm>
          <a:prstGeom prst="rect">
            <a:avLst/>
          </a:prstGeom>
          <a:noFill/>
        </p:spPr>
        <p:txBody>
          <a:bodyPr wrap="square" rtlCol="0">
            <a:spAutoFit/>
          </a:bodyPr>
          <a:lstStyle/>
          <a:p>
            <a:r>
              <a:rPr lang="zh-CN" altLang="en-US" b="1" dirty="0">
                <a:solidFill>
                  <a:schemeClr val="accent1"/>
                </a:solidFill>
              </a:rPr>
              <a:t>价值产出</a:t>
            </a:r>
            <a:endParaRPr lang="zh-CN" altLang="en-US" b="1" dirty="0">
              <a:solidFill>
                <a:schemeClr val="accent1"/>
              </a:solidFill>
            </a:endParaRPr>
          </a:p>
        </p:txBody>
      </p:sp>
      <p:pic>
        <p:nvPicPr>
          <p:cNvPr id="7" name="图片 6"/>
          <p:cNvPicPr>
            <a:picLocks noChangeAspect="1"/>
          </p:cNvPicPr>
          <p:nvPr/>
        </p:nvPicPr>
        <p:blipFill>
          <a:blip r:embed="rId4"/>
          <a:stretch>
            <a:fillRect/>
          </a:stretch>
        </p:blipFill>
        <p:spPr>
          <a:xfrm>
            <a:off x="910605" y="1040601"/>
            <a:ext cx="5144627" cy="28333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Look for Z like ZEISS when you choose lenses"/>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0" y="-10887"/>
            <a:ext cx="12192000" cy="6868887"/>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2"/>
          <a:stretch>
            <a:fillRect/>
          </a:stretch>
        </p:blipFill>
        <p:spPr>
          <a:xfrm>
            <a:off x="-5917" y="-10886"/>
            <a:ext cx="3825002" cy="6868885"/>
          </a:xfrm>
          <a:prstGeom prst="rect">
            <a:avLst/>
          </a:prstGeom>
        </p:spPr>
      </p:pic>
      <p:pic>
        <p:nvPicPr>
          <p:cNvPr id="13" name="图片 12" descr="图片包含 室内, 建筑物&#10;&#10;描述已自动生成"/>
          <p:cNvPicPr>
            <a:picLocks noChangeAspect="1"/>
          </p:cNvPicPr>
          <p:nvPr/>
        </p:nvPicPr>
        <p:blipFill>
          <a:blip r:embed="rId3">
            <a:extLst>
              <a:ext uri="{28A0092B-C50C-407E-A947-70E740481C1C}">
                <a14:useLocalDpi xmlns:a14="http://schemas.microsoft.com/office/drawing/2010/main" val="0"/>
              </a:ext>
            </a:extLst>
          </a:blip>
          <a:srcRect l="59345" t="-159" r="40628" b="100000"/>
          <a:stretch>
            <a:fillRect/>
          </a:stretch>
        </p:blipFill>
        <p:spPr>
          <a:xfrm>
            <a:off x="6093240" y="-10884"/>
            <a:ext cx="2760" cy="10885"/>
          </a:xfrm>
          <a:custGeom>
            <a:avLst/>
            <a:gdLst>
              <a:gd name="connsiteX0" fmla="*/ 2760 w 2760"/>
              <a:gd name="connsiteY0" fmla="*/ 0 h 10885"/>
              <a:gd name="connsiteX1" fmla="*/ 2760 w 2760"/>
              <a:gd name="connsiteY1" fmla="*/ 10885 h 10885"/>
              <a:gd name="connsiteX2" fmla="*/ 0 w 2760"/>
              <a:gd name="connsiteY2" fmla="*/ 10885 h 10885"/>
              <a:gd name="connsiteX3" fmla="*/ 2760 w 2760"/>
              <a:gd name="connsiteY3" fmla="*/ 0 h 10885"/>
            </a:gdLst>
            <a:ahLst/>
            <a:cxnLst>
              <a:cxn ang="0">
                <a:pos x="connsiteX0" y="connsiteY0"/>
              </a:cxn>
              <a:cxn ang="0">
                <a:pos x="connsiteX1" y="connsiteY1"/>
              </a:cxn>
              <a:cxn ang="0">
                <a:pos x="connsiteX2" y="connsiteY2"/>
              </a:cxn>
              <a:cxn ang="0">
                <a:pos x="connsiteX3" y="connsiteY3"/>
              </a:cxn>
            </a:cxnLst>
            <a:rect l="l" t="t" r="r" b="b"/>
            <a:pathLst>
              <a:path w="2760" h="10885">
                <a:moveTo>
                  <a:pt x="2760" y="0"/>
                </a:moveTo>
                <a:lnTo>
                  <a:pt x="2760" y="10885"/>
                </a:lnTo>
                <a:lnTo>
                  <a:pt x="0" y="10885"/>
                </a:lnTo>
                <a:lnTo>
                  <a:pt x="2760" y="0"/>
                </a:lnTo>
                <a:close/>
              </a:path>
            </a:pathLst>
          </a:custGeom>
        </p:spPr>
      </p:pic>
      <p:sp>
        <p:nvSpPr>
          <p:cNvPr id="35" name="Rectangle"/>
          <p:cNvSpPr/>
          <p:nvPr/>
        </p:nvSpPr>
        <p:spPr>
          <a:xfrm rot="16200000">
            <a:off x="-961712" y="950828"/>
            <a:ext cx="6868884" cy="4945460"/>
          </a:xfrm>
          <a:prstGeom prst="rect">
            <a:avLst/>
          </a:prstGeom>
          <a:gradFill>
            <a:gsLst>
              <a:gs pos="0">
                <a:srgbClr val="000000">
                  <a:alpha val="65000"/>
                </a:srgbClr>
              </a:gs>
              <a:gs pos="74466">
                <a:srgbClr val="7F7D80">
                  <a:alpha val="36066"/>
                </a:srgbClr>
              </a:gs>
              <a:gs pos="99294">
                <a:srgbClr val="FDFBFF">
                  <a:alpha val="0"/>
                </a:srgbClr>
              </a:gs>
            </a:gsLst>
            <a:lin ang="5400000"/>
          </a:gradFill>
          <a:ln w="12700">
            <a:miter lim="400000"/>
          </a:ln>
        </p:spPr>
        <p:txBody>
          <a:bodyPr lIns="25400" tIns="25400" rIns="25400" bIns="25400" anchor="ctr"/>
          <a:lstStyle/>
          <a:p>
            <a:pPr>
              <a:defRPr sz="3200"/>
            </a:pPr>
            <a:endParaRPr sz="16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2363625" y="1953973"/>
            <a:ext cx="2581835" cy="2877671"/>
            <a:chOff x="1757082" y="1990164"/>
            <a:chExt cx="2581835" cy="2877671"/>
          </a:xfrm>
        </p:grpSpPr>
        <p:sp>
          <p:nvSpPr>
            <p:cNvPr id="37" name="矩形 36"/>
            <p:cNvSpPr/>
            <p:nvPr/>
          </p:nvSpPr>
          <p:spPr bwMode="auto">
            <a:xfrm>
              <a:off x="1757082" y="1990164"/>
              <a:ext cx="2581835" cy="2877671"/>
            </a:xfrm>
            <a:prstGeom prst="rect">
              <a:avLst/>
            </a:prstGeom>
            <a:noFill/>
            <a:ln w="5715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8" name="直角三角形 37"/>
            <p:cNvSpPr/>
            <p:nvPr/>
          </p:nvSpPr>
          <p:spPr bwMode="auto">
            <a:xfrm flipV="1">
              <a:off x="1869141" y="2084294"/>
              <a:ext cx="162000" cy="162000"/>
            </a:xfrm>
            <a:prstGeom prst="rtTriangle">
              <a:avLst/>
            </a:prstGeom>
            <a:solidFill>
              <a:srgbClr val="FFFFFF"/>
            </a:solidFill>
            <a:ln>
              <a:noFill/>
            </a:ln>
            <a:effectLst/>
          </p:spPr>
          <p:txBody>
            <a:bodyPr vert="horz" wrap="square" lIns="91440" tIns="45720" rIns="91440" bIns="45720" numCol="1" rtlCol="0" anchor="t" anchorCtr="0" compatLnSpc="1">
              <a:spAutoFit/>
            </a:bodyPr>
            <a:lstStyle/>
            <a:p>
              <a:pPr marL="167005" marR="0" lvl="0" indent="-167005" defTabSz="914400" eaLnBrk="1" fontAlgn="auto" latinLnBrk="0" hangingPunct="1">
                <a:lnSpc>
                  <a:spcPct val="90000"/>
                </a:lnSpc>
                <a:spcBef>
                  <a:spcPct val="50000"/>
                </a:spcBef>
                <a:spcAft>
                  <a:spcPts val="0"/>
                </a:spcAft>
                <a:buClrTx/>
                <a:buSzTx/>
                <a:buFont typeface="Wingdings" panose="05000000000000000000" pitchFamily="2" charset="2"/>
                <a:buNone/>
                <a:defRPr/>
              </a:pPr>
              <a:endParaRPr kumimoji="0" lang="zh-CN" altLang="en-US" sz="1400" b="0" i="0" u="none" strike="noStrike" kern="0" cap="none" spc="0" normalizeH="0" baseline="0" noProof="0">
                <a:ln>
                  <a:noFill/>
                </a:ln>
                <a:solidFill>
                  <a:srgbClr val="000000"/>
                </a:solidFill>
                <a:effectLst/>
                <a:uLnTx/>
                <a:uFillTx/>
                <a:ea typeface="微软雅黑" panose="020B0503020204020204" pitchFamily="34" charset="-122"/>
              </a:endParaRPr>
            </a:p>
          </p:txBody>
        </p:sp>
        <p:sp>
          <p:nvSpPr>
            <p:cNvPr id="39" name="文本框 38"/>
            <p:cNvSpPr txBox="1"/>
            <p:nvPr/>
          </p:nvSpPr>
          <p:spPr>
            <a:xfrm>
              <a:off x="2534877" y="2742790"/>
              <a:ext cx="1026243" cy="523220"/>
            </a:xfrm>
            <a:prstGeom prst="rect">
              <a:avLst/>
            </a:prstGeom>
            <a:noFill/>
          </p:spPr>
          <p:txBody>
            <a:bodyPr wrap="none" rtlCol="0">
              <a:spAutoFit/>
            </a:bodyPr>
            <a:lstStyle/>
            <a:p>
              <a:pPr fontAlgn="auto">
                <a:spcBef>
                  <a:spcPts val="0"/>
                </a:spcBef>
                <a:spcAft>
                  <a:spcPts val="0"/>
                </a:spcAft>
              </a:pPr>
              <a:r>
                <a:rPr kumimoji="1" lang="zh-CN" altLang="en-US" sz="2800" b="1">
                  <a:solidFill>
                    <a:srgbClr val="FFFFFF"/>
                  </a:solidFill>
                  <a:latin typeface="Verdana" panose="020B0604030504040204"/>
                  <a:ea typeface="微软雅黑" panose="020B0503020204020204" pitchFamily="34" charset="-122"/>
                </a:rPr>
                <a:t>目 录</a:t>
              </a:r>
              <a:endParaRPr kumimoji="1" lang="zh-CN" altLang="en-US" sz="2800" b="1" dirty="0">
                <a:solidFill>
                  <a:srgbClr val="FFFFFF"/>
                </a:solidFill>
                <a:latin typeface="Verdana" panose="020B0604030504040204"/>
                <a:ea typeface="微软雅黑" panose="020B0503020204020204" pitchFamily="34" charset="-122"/>
              </a:endParaRPr>
            </a:p>
          </p:txBody>
        </p:sp>
        <p:sp>
          <p:nvSpPr>
            <p:cNvPr id="40" name="文本框 39"/>
            <p:cNvSpPr txBox="1"/>
            <p:nvPr/>
          </p:nvSpPr>
          <p:spPr>
            <a:xfrm>
              <a:off x="2031141" y="3527620"/>
              <a:ext cx="2039341" cy="461665"/>
            </a:xfrm>
            <a:prstGeom prst="rect">
              <a:avLst/>
            </a:prstGeom>
            <a:noFill/>
          </p:spPr>
          <p:txBody>
            <a:bodyPr wrap="none" rtlCol="0">
              <a:spAutoFit/>
            </a:bodyPr>
            <a:lstStyle/>
            <a:p>
              <a:pPr fontAlgn="auto">
                <a:spcBef>
                  <a:spcPts val="0"/>
                </a:spcBef>
                <a:spcAft>
                  <a:spcPts val="0"/>
                </a:spcAft>
              </a:pPr>
              <a:r>
                <a:rPr kumimoji="1" lang="en-US" altLang="zh-CN" sz="2400" b="1">
                  <a:solidFill>
                    <a:srgbClr val="FFFFFF"/>
                  </a:solidFill>
                  <a:latin typeface="Verdana" panose="020B0604030504040204"/>
                  <a:ea typeface="微软雅黑" panose="020B0503020204020204" pitchFamily="34" charset="-122"/>
                </a:rPr>
                <a:t>CONTENTS</a:t>
              </a:r>
              <a:endParaRPr kumimoji="1" lang="zh-CN" altLang="en-US" sz="2400" b="1" dirty="0">
                <a:solidFill>
                  <a:srgbClr val="FFFFFF"/>
                </a:solidFill>
                <a:latin typeface="Verdana" panose="020B0604030504040204"/>
                <a:ea typeface="微软雅黑" panose="020B0503020204020204" pitchFamily="34" charset="-122"/>
              </a:endParaRPr>
            </a:p>
          </p:txBody>
        </p:sp>
      </p:grpSp>
      <p:grpSp>
        <p:nvGrpSpPr>
          <p:cNvPr id="34" name="组合 33"/>
          <p:cNvGrpSpPr/>
          <p:nvPr/>
        </p:nvGrpSpPr>
        <p:grpSpPr>
          <a:xfrm>
            <a:off x="5906866" y="2719305"/>
            <a:ext cx="4637777" cy="578225"/>
            <a:chOff x="6774603" y="1439556"/>
            <a:chExt cx="4637777" cy="578225"/>
          </a:xfrm>
        </p:grpSpPr>
        <p:sp>
          <p:nvSpPr>
            <p:cNvPr id="41" name="矩形 4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2</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4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文本框 4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大数据系统整体架构</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44" name="组合 43"/>
          <p:cNvGrpSpPr/>
          <p:nvPr/>
        </p:nvGrpSpPr>
        <p:grpSpPr>
          <a:xfrm>
            <a:off x="5907501" y="3551564"/>
            <a:ext cx="4637777" cy="578225"/>
            <a:chOff x="6774603" y="1439556"/>
            <a:chExt cx="4637777" cy="578225"/>
          </a:xfrm>
        </p:grpSpPr>
        <p:sp>
          <p:nvSpPr>
            <p:cNvPr id="45" name="矩形 44"/>
            <p:cNvSpPr/>
            <p:nvPr/>
          </p:nvSpPr>
          <p:spPr bwMode="auto">
            <a:xfrm>
              <a:off x="6774603" y="1439556"/>
              <a:ext cx="625681" cy="578225"/>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accent1"/>
                  </a:solidFill>
                  <a:latin typeface="黑体" panose="02010609060101010101" pitchFamily="49" charset="-122"/>
                  <a:ea typeface="黑体" panose="02010609060101010101" pitchFamily="49" charset="-122"/>
                </a:rPr>
                <a:t>3</a:t>
              </a:r>
              <a:endParaRPr kumimoji="0" lang="zh-CN" altLang="en-US" sz="4400" b="1" u="none" strike="noStrike" kern="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endParaRPr>
            </a:p>
          </p:txBody>
        </p:sp>
        <p:cxnSp>
          <p:nvCxnSpPr>
            <p:cNvPr id="46"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46"/>
            <p:cNvSpPr txBox="1"/>
            <p:nvPr/>
          </p:nvSpPr>
          <p:spPr>
            <a:xfrm>
              <a:off x="7696061" y="1483073"/>
              <a:ext cx="3716319" cy="521970"/>
            </a:xfrm>
            <a:prstGeom prst="rect">
              <a:avLst/>
            </a:prstGeom>
            <a:noFill/>
          </p:spPr>
          <p:txBody>
            <a:bodyPr wrap="square" rtlCol="0" anchor="ctr">
              <a:spAutoFit/>
            </a:bodyPr>
            <a:lstStyle/>
            <a:p>
              <a:pPr>
                <a:defRPr/>
              </a:pP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过程简述</a:t>
              </a:r>
              <a:r>
                <a:rPr kumimoji="1" lang="en-US" altLang="zh-CN"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&amp;</a:t>
              </a: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问题</a:t>
              </a:r>
              <a:r>
                <a:rPr kumimoji="1" lang="en-US" altLang="zh-CN"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&amp;</a:t>
              </a:r>
              <a:r>
                <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rPr>
                <a:t>痛点</a:t>
              </a:r>
              <a:endParaRPr kumimoji="1" lang="zh-CN" altLang="en-US" sz="2800" b="1" kern="0"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60" name="组合 59"/>
          <p:cNvGrpSpPr/>
          <p:nvPr/>
        </p:nvGrpSpPr>
        <p:grpSpPr>
          <a:xfrm>
            <a:off x="5906866" y="1887046"/>
            <a:ext cx="4637777" cy="578225"/>
            <a:chOff x="6774603" y="1439556"/>
            <a:chExt cx="4637777" cy="578225"/>
          </a:xfrm>
        </p:grpSpPr>
        <p:sp>
          <p:nvSpPr>
            <p:cNvPr id="61" name="矩形 60"/>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kumimoji="0" lang="en-US" altLang="zh-CN"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rPr>
                <a:t>1</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62"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62"/>
            <p:cNvSpPr txBox="1"/>
            <p:nvPr/>
          </p:nvSpPr>
          <p:spPr>
            <a:xfrm>
              <a:off x="7696061" y="1482447"/>
              <a:ext cx="3716319" cy="52322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大数据项目背景介绍</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22" name="组合 21"/>
          <p:cNvGrpSpPr/>
          <p:nvPr/>
        </p:nvGrpSpPr>
        <p:grpSpPr>
          <a:xfrm>
            <a:off x="5906866" y="4383824"/>
            <a:ext cx="4637777" cy="578225"/>
            <a:chOff x="6774603" y="1439556"/>
            <a:chExt cx="4637777" cy="578225"/>
          </a:xfrm>
        </p:grpSpPr>
        <p:sp>
          <p:nvSpPr>
            <p:cNvPr id="23" name="矩形 22"/>
            <p:cNvSpPr/>
            <p:nvPr/>
          </p:nvSpPr>
          <p:spPr bwMode="auto">
            <a:xfrm>
              <a:off x="6774603" y="1439556"/>
              <a:ext cx="625681" cy="578225"/>
            </a:xfrm>
            <a:prstGeom prst="rect">
              <a:avLst/>
            </a:prstGeom>
            <a:noFill/>
            <a:ln w="381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167005" marR="0" lvl="0" indent="-167005" algn="ctr" defTabSz="914400" eaLnBrk="1" fontAlgn="auto" latinLnBrk="0" hangingPunct="1">
                <a:lnSpc>
                  <a:spcPct val="90000"/>
                </a:lnSpc>
                <a:spcBef>
                  <a:spcPct val="50000"/>
                </a:spcBef>
                <a:spcAft>
                  <a:spcPts val="0"/>
                </a:spcAft>
                <a:buClrTx/>
                <a:buSzTx/>
                <a:buFont typeface="Wingdings" panose="05000000000000000000" pitchFamily="2" charset="2"/>
                <a:buNone/>
                <a:defRPr/>
              </a:pPr>
              <a:r>
                <a:rPr lang="en-US" altLang="zh-CN" sz="4400" b="1" kern="0" dirty="0">
                  <a:solidFill>
                    <a:schemeClr val="bg1">
                      <a:lumMod val="75000"/>
                    </a:schemeClr>
                  </a:solidFill>
                  <a:latin typeface="黑体" panose="02010609060101010101" pitchFamily="49" charset="-122"/>
                  <a:ea typeface="黑体" panose="02010609060101010101" pitchFamily="49" charset="-122"/>
                </a:rPr>
                <a:t>4</a:t>
              </a:r>
              <a:endParaRPr kumimoji="0" lang="zh-CN" altLang="en-US" sz="4400" b="1" u="none" strike="noStrike" kern="0" cap="none" spc="0" normalizeH="0" baseline="0" noProof="0" dirty="0">
                <a:ln>
                  <a:noFill/>
                </a:ln>
                <a:solidFill>
                  <a:schemeClr val="bg1">
                    <a:lumMod val="75000"/>
                  </a:schemeClr>
                </a:solidFill>
                <a:effectLst/>
                <a:uLnTx/>
                <a:uFillTx/>
                <a:latin typeface="黑体" panose="02010609060101010101" pitchFamily="49" charset="-122"/>
                <a:ea typeface="黑体" panose="02010609060101010101" pitchFamily="49" charset="-122"/>
              </a:endParaRPr>
            </a:p>
          </p:txBody>
        </p:sp>
        <p:cxnSp>
          <p:nvCxnSpPr>
            <p:cNvPr id="24" name="直线连接符 10"/>
            <p:cNvCxnSpPr/>
            <p:nvPr/>
          </p:nvCxnSpPr>
          <p:spPr bwMode="auto">
            <a:xfrm>
              <a:off x="7696063" y="2017781"/>
              <a:ext cx="3710151" cy="0"/>
            </a:xfrm>
            <a:prstGeom prst="line">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696061" y="1483072"/>
              <a:ext cx="3716319" cy="521970"/>
            </a:xfrm>
            <a:prstGeom prst="rect">
              <a:avLst/>
            </a:prstGeom>
            <a:noFill/>
          </p:spPr>
          <p:txBody>
            <a:bodyPr wrap="square" rtlCol="0" anchor="ctr">
              <a:spAutoFit/>
            </a:bodyPr>
            <a:lstStyle/>
            <a:p>
              <a:pPr>
                <a:defRPr/>
              </a:pP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解决</a:t>
              </a:r>
              <a:r>
                <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rPr>
                <a:t>方案</a:t>
              </a:r>
              <a:endParaRPr kumimoji="1" lang="zh-CN" altLang="en-US" sz="2800" b="1" kern="0" dirty="0">
                <a:solidFill>
                  <a:schemeClr val="bg1">
                    <a:lumMod val="75000"/>
                  </a:schemeClr>
                </a:solidFill>
                <a:latin typeface="Arial" panose="020B0604020202020204" pitchFamily="34" charset="0"/>
                <a:ea typeface="黑体" panose="02010609060101010101" pitchFamily="49"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生产过程</a:t>
            </a:r>
            <a:r>
              <a:rPr lang="zh-CN" altLang="en-US" dirty="0"/>
              <a:t>简述</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5029200" y="289560"/>
            <a:ext cx="5702300" cy="2981325"/>
          </a:xfrm>
          <a:prstGeom prst="rect">
            <a:avLst/>
          </a:prstGeom>
        </p:spPr>
      </p:pic>
      <p:grpSp>
        <p:nvGrpSpPr>
          <p:cNvPr id="196" name="组合 195"/>
          <p:cNvGrpSpPr/>
          <p:nvPr/>
        </p:nvGrpSpPr>
        <p:grpSpPr>
          <a:xfrm>
            <a:off x="1049655" y="2709484"/>
            <a:ext cx="9768205" cy="3917564"/>
            <a:chOff x="3385" y="3126"/>
            <a:chExt cx="15383" cy="7323"/>
          </a:xfrm>
        </p:grpSpPr>
        <p:grpSp>
          <p:nvGrpSpPr>
            <p:cNvPr id="130" name="组合 129"/>
            <p:cNvGrpSpPr/>
            <p:nvPr/>
          </p:nvGrpSpPr>
          <p:grpSpPr>
            <a:xfrm>
              <a:off x="9652" y="5049"/>
              <a:ext cx="9116" cy="5400"/>
              <a:chOff x="8396" y="3919"/>
              <a:chExt cx="9857" cy="6885"/>
            </a:xfrm>
          </p:grpSpPr>
          <p:sp>
            <p:nvSpPr>
              <p:cNvPr id="131" name="矩形 130"/>
              <p:cNvSpPr/>
              <p:nvPr/>
            </p:nvSpPr>
            <p:spPr>
              <a:xfrm>
                <a:off x="8396" y="6533"/>
                <a:ext cx="9857" cy="1393"/>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4" name="矩形 133"/>
              <p:cNvSpPr/>
              <p:nvPr/>
            </p:nvSpPr>
            <p:spPr>
              <a:xfrm>
                <a:off x="13759" y="7248"/>
                <a:ext cx="1083" cy="690"/>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5" name="矩形 134"/>
              <p:cNvSpPr/>
              <p:nvPr/>
            </p:nvSpPr>
            <p:spPr>
              <a:xfrm>
                <a:off x="8396" y="5047"/>
                <a:ext cx="9857" cy="121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6" name="矩形 135"/>
              <p:cNvSpPr/>
              <p:nvPr/>
            </p:nvSpPr>
            <p:spPr>
              <a:xfrm>
                <a:off x="11897" y="5563"/>
                <a:ext cx="655" cy="697"/>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7" name="矩形 136"/>
              <p:cNvSpPr/>
              <p:nvPr/>
            </p:nvSpPr>
            <p:spPr>
              <a:xfrm>
                <a:off x="10614" y="5212"/>
                <a:ext cx="1075" cy="4642"/>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8" name="矩形 137"/>
              <p:cNvSpPr/>
              <p:nvPr/>
            </p:nvSpPr>
            <p:spPr>
              <a:xfrm>
                <a:off x="9727" y="4913"/>
                <a:ext cx="695" cy="5144"/>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39" name="文本框 138"/>
              <p:cNvSpPr txBox="1"/>
              <p:nvPr/>
            </p:nvSpPr>
            <p:spPr>
              <a:xfrm>
                <a:off x="8437" y="5331"/>
                <a:ext cx="969" cy="1097"/>
              </a:xfrm>
              <a:prstGeom prst="rect">
                <a:avLst/>
              </a:prstGeom>
              <a:noFill/>
            </p:spPr>
            <p:txBody>
              <a:bodyPr wrap="square" rtlCol="0">
                <a:spAutoFit/>
              </a:bodyPr>
              <a:p>
                <a:pPr algn="ctr"/>
                <a:r>
                  <a:rPr lang="en-US" altLang="zh-CN" sz="1200" dirty="0"/>
                  <a:t>Step1</a:t>
                </a:r>
                <a:endParaRPr lang="en-US" altLang="zh-CN" sz="1200" dirty="0"/>
              </a:p>
              <a:p>
                <a:pPr algn="ctr"/>
                <a:r>
                  <a:rPr lang="en-US" altLang="zh-CN" sz="1200" dirty="0"/>
                  <a:t>IPC</a:t>
                </a:r>
                <a:endParaRPr lang="zh-CN" altLang="en-US" sz="1200" dirty="0"/>
              </a:p>
            </p:txBody>
          </p:sp>
          <p:sp>
            <p:nvSpPr>
              <p:cNvPr id="140" name="文本框 139"/>
              <p:cNvSpPr txBox="1"/>
              <p:nvPr/>
            </p:nvSpPr>
            <p:spPr>
              <a:xfrm>
                <a:off x="10614" y="3921"/>
                <a:ext cx="1075" cy="950"/>
              </a:xfrm>
              <a:prstGeom prst="rect">
                <a:avLst/>
              </a:prstGeom>
              <a:noFill/>
              <a:ln>
                <a:solidFill>
                  <a:schemeClr val="accent1"/>
                </a:solidFill>
              </a:ln>
            </p:spPr>
            <p:txBody>
              <a:bodyPr wrap="square" rtlCol="0">
                <a:spAutoFit/>
              </a:bodyPr>
              <a:p>
                <a:pPr algn="ctr"/>
                <a:r>
                  <a:rPr lang="en-US" altLang="zh-CN" sz="1000" dirty="0"/>
                  <a:t>Meissner trap</a:t>
                </a:r>
                <a:endParaRPr lang="zh-CN" altLang="en-US" sz="1000" dirty="0"/>
              </a:p>
            </p:txBody>
          </p:sp>
          <p:sp>
            <p:nvSpPr>
              <p:cNvPr id="141" name="文本框 140"/>
              <p:cNvSpPr txBox="1"/>
              <p:nvPr/>
            </p:nvSpPr>
            <p:spPr>
              <a:xfrm>
                <a:off x="11897" y="4050"/>
                <a:ext cx="655" cy="584"/>
              </a:xfrm>
              <a:prstGeom prst="rect">
                <a:avLst/>
              </a:prstGeom>
              <a:noFill/>
              <a:ln>
                <a:solidFill>
                  <a:schemeClr val="accent1"/>
                </a:solidFill>
              </a:ln>
            </p:spPr>
            <p:txBody>
              <a:bodyPr wrap="square" rtlCol="0">
                <a:spAutoFit/>
              </a:bodyPr>
              <a:p>
                <a:pPr algn="ctr"/>
                <a:r>
                  <a:rPr lang="en-US" altLang="zh-CN" sz="1000" dirty="0" err="1"/>
                  <a:t>lon</a:t>
                </a:r>
                <a:endParaRPr lang="zh-CN" altLang="en-US" sz="1000" dirty="0"/>
              </a:p>
            </p:txBody>
          </p:sp>
          <p:sp>
            <p:nvSpPr>
              <p:cNvPr id="142" name="文本框 141"/>
              <p:cNvSpPr txBox="1"/>
              <p:nvPr/>
            </p:nvSpPr>
            <p:spPr>
              <a:xfrm>
                <a:off x="12714" y="3921"/>
                <a:ext cx="891" cy="1318"/>
              </a:xfrm>
              <a:prstGeom prst="rect">
                <a:avLst/>
              </a:prstGeom>
              <a:noFill/>
              <a:ln>
                <a:solidFill>
                  <a:schemeClr val="accent1"/>
                </a:solidFill>
              </a:ln>
            </p:spPr>
            <p:txBody>
              <a:bodyPr wrap="square" rtlCol="0">
                <a:spAutoFit/>
              </a:bodyPr>
              <a:p>
                <a:pPr algn="ctr"/>
                <a:r>
                  <a:rPr lang="en-US" altLang="zh-CN" sz="1000" dirty="0"/>
                  <a:t>Lon</a:t>
                </a:r>
                <a:endParaRPr lang="en-US" altLang="zh-CN" sz="1000" dirty="0"/>
              </a:p>
              <a:p>
                <a:pPr algn="ctr"/>
                <a:r>
                  <a:rPr lang="en-US" altLang="zh-CN" sz="1000" dirty="0"/>
                  <a:t>shutter</a:t>
                </a:r>
                <a:endParaRPr lang="zh-CN" altLang="en-US" sz="1000" dirty="0"/>
              </a:p>
            </p:txBody>
          </p:sp>
          <p:sp>
            <p:nvSpPr>
              <p:cNvPr id="143" name="文本框 142"/>
              <p:cNvSpPr txBox="1"/>
              <p:nvPr/>
            </p:nvSpPr>
            <p:spPr>
              <a:xfrm>
                <a:off x="13767" y="3931"/>
                <a:ext cx="1082" cy="1318"/>
              </a:xfrm>
              <a:prstGeom prst="rect">
                <a:avLst/>
              </a:prstGeom>
              <a:noFill/>
              <a:ln>
                <a:solidFill>
                  <a:schemeClr val="accent1"/>
                </a:solidFill>
              </a:ln>
            </p:spPr>
            <p:txBody>
              <a:bodyPr wrap="square" rtlCol="0">
                <a:spAutoFit/>
              </a:bodyPr>
              <a:p>
                <a:pPr algn="ctr"/>
                <a:r>
                  <a:rPr lang="en-US" altLang="zh-CN" sz="1000" dirty="0"/>
                  <a:t>EBG1</a:t>
                </a:r>
                <a:endParaRPr lang="en-US" altLang="zh-CN" sz="1000" dirty="0"/>
              </a:p>
              <a:p>
                <a:pPr algn="ctr"/>
                <a:r>
                  <a:rPr lang="en-US" altLang="zh-CN" sz="1000" dirty="0"/>
                  <a:t>Emission</a:t>
                </a:r>
                <a:endParaRPr lang="zh-CN" altLang="en-US" sz="1000" dirty="0"/>
              </a:p>
            </p:txBody>
          </p:sp>
          <p:sp>
            <p:nvSpPr>
              <p:cNvPr id="144" name="文本框 143"/>
              <p:cNvSpPr txBox="1"/>
              <p:nvPr/>
            </p:nvSpPr>
            <p:spPr>
              <a:xfrm>
                <a:off x="16257" y="4052"/>
                <a:ext cx="592" cy="584"/>
              </a:xfrm>
              <a:prstGeom prst="rect">
                <a:avLst/>
              </a:prstGeom>
              <a:noFill/>
              <a:ln>
                <a:solidFill>
                  <a:schemeClr val="accent1"/>
                </a:solidFill>
              </a:ln>
            </p:spPr>
            <p:txBody>
              <a:bodyPr wrap="square" rtlCol="0">
                <a:spAutoFit/>
              </a:bodyPr>
              <a:p>
                <a:pPr algn="ctr"/>
                <a:r>
                  <a:rPr lang="en-US" altLang="zh-CN" sz="1000" dirty="0"/>
                  <a:t>F1</a:t>
                </a:r>
                <a:endParaRPr lang="zh-CN" altLang="en-US" sz="1000" dirty="0"/>
              </a:p>
            </p:txBody>
          </p:sp>
          <p:cxnSp>
            <p:nvCxnSpPr>
              <p:cNvPr id="145" name="直接箭头连接符 144"/>
              <p:cNvCxnSpPr/>
              <p:nvPr/>
            </p:nvCxnSpPr>
            <p:spPr>
              <a:xfrm>
                <a:off x="9510" y="4042"/>
                <a:ext cx="0" cy="6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9495" y="5212"/>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16917" y="5009"/>
                <a:ext cx="1083" cy="950"/>
              </a:xfrm>
              <a:prstGeom prst="rect">
                <a:avLst/>
              </a:prstGeom>
              <a:noFill/>
            </p:spPr>
            <p:txBody>
              <a:bodyPr wrap="square" rtlCol="0">
                <a:spAutoFit/>
              </a:bodyPr>
              <a:p>
                <a:r>
                  <a:rPr lang="en-US" altLang="zh-CN" sz="1000" dirty="0"/>
                  <a:t>16:12:56</a:t>
                </a:r>
                <a:endParaRPr lang="zh-CN" altLang="en-US" sz="1000" dirty="0"/>
              </a:p>
            </p:txBody>
          </p:sp>
          <p:cxnSp>
            <p:nvCxnSpPr>
              <p:cNvPr id="148" name="直接连接符 147"/>
              <p:cNvCxnSpPr/>
              <p:nvPr/>
            </p:nvCxnSpPr>
            <p:spPr>
              <a:xfrm flipV="1">
                <a:off x="9495" y="5573"/>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16917" y="5370"/>
                <a:ext cx="1083" cy="950"/>
              </a:xfrm>
              <a:prstGeom prst="rect">
                <a:avLst/>
              </a:prstGeom>
              <a:noFill/>
            </p:spPr>
            <p:txBody>
              <a:bodyPr wrap="square" rtlCol="0">
                <a:spAutoFit/>
              </a:bodyPr>
              <a:p>
                <a:r>
                  <a:rPr lang="en-US" altLang="zh-CN" sz="1000" dirty="0"/>
                  <a:t>16:19:13</a:t>
                </a:r>
                <a:endParaRPr lang="zh-CN" altLang="en-US" sz="1000" dirty="0"/>
              </a:p>
            </p:txBody>
          </p:sp>
          <p:cxnSp>
            <p:nvCxnSpPr>
              <p:cNvPr id="150" name="直接连接符 149"/>
              <p:cNvCxnSpPr/>
              <p:nvPr/>
            </p:nvCxnSpPr>
            <p:spPr>
              <a:xfrm flipV="1">
                <a:off x="9495" y="5933"/>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16917" y="5730"/>
                <a:ext cx="1083" cy="950"/>
              </a:xfrm>
              <a:prstGeom prst="rect">
                <a:avLst/>
              </a:prstGeom>
              <a:noFill/>
            </p:spPr>
            <p:txBody>
              <a:bodyPr wrap="square" rtlCol="0">
                <a:spAutoFit/>
              </a:bodyPr>
              <a:p>
                <a:r>
                  <a:rPr lang="en-US" altLang="zh-CN" sz="1000" dirty="0"/>
                  <a:t>16:19:28</a:t>
                </a:r>
                <a:endParaRPr lang="zh-CN" altLang="en-US" sz="1000" dirty="0"/>
              </a:p>
            </p:txBody>
          </p:sp>
          <p:cxnSp>
            <p:nvCxnSpPr>
              <p:cNvPr id="152" name="直接连接符 151"/>
              <p:cNvCxnSpPr/>
              <p:nvPr/>
            </p:nvCxnSpPr>
            <p:spPr>
              <a:xfrm flipV="1">
                <a:off x="9495" y="4913"/>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3" name="文本框 152"/>
              <p:cNvSpPr txBox="1"/>
              <p:nvPr/>
            </p:nvSpPr>
            <p:spPr>
              <a:xfrm>
                <a:off x="16917" y="4710"/>
                <a:ext cx="1083" cy="950"/>
              </a:xfrm>
              <a:prstGeom prst="rect">
                <a:avLst/>
              </a:prstGeom>
              <a:noFill/>
            </p:spPr>
            <p:txBody>
              <a:bodyPr wrap="square" rtlCol="0">
                <a:spAutoFit/>
              </a:bodyPr>
              <a:p>
                <a:r>
                  <a:rPr lang="en-US" altLang="zh-CN" sz="1000" dirty="0"/>
                  <a:t>16:10:08</a:t>
                </a:r>
                <a:endParaRPr lang="zh-CN" altLang="en-US" sz="1000" dirty="0"/>
              </a:p>
            </p:txBody>
          </p:sp>
          <p:sp>
            <p:nvSpPr>
              <p:cNvPr id="154" name="文本框 153"/>
              <p:cNvSpPr txBox="1"/>
              <p:nvPr/>
            </p:nvSpPr>
            <p:spPr>
              <a:xfrm>
                <a:off x="9727" y="4052"/>
                <a:ext cx="738" cy="584"/>
              </a:xfrm>
              <a:prstGeom prst="rect">
                <a:avLst/>
              </a:prstGeom>
              <a:noFill/>
              <a:ln>
                <a:solidFill>
                  <a:schemeClr val="accent1"/>
                </a:solidFill>
              </a:ln>
            </p:spPr>
            <p:txBody>
              <a:bodyPr wrap="square" rtlCol="0">
                <a:spAutoFit/>
              </a:bodyPr>
              <a:p>
                <a:pPr algn="ctr"/>
                <a:r>
                  <a:rPr lang="en-US" altLang="zh-CN" sz="1000" dirty="0"/>
                  <a:t>ALL</a:t>
                </a:r>
                <a:endParaRPr lang="zh-CN" altLang="en-US" sz="1000" dirty="0"/>
              </a:p>
            </p:txBody>
          </p:sp>
          <p:cxnSp>
            <p:nvCxnSpPr>
              <p:cNvPr id="155" name="直接连接符 154"/>
              <p:cNvCxnSpPr/>
              <p:nvPr/>
            </p:nvCxnSpPr>
            <p:spPr>
              <a:xfrm flipV="1">
                <a:off x="9495" y="10057"/>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6917" y="9854"/>
                <a:ext cx="1083" cy="950"/>
              </a:xfrm>
              <a:prstGeom prst="rect">
                <a:avLst/>
              </a:prstGeom>
              <a:noFill/>
            </p:spPr>
            <p:txBody>
              <a:bodyPr wrap="square" rtlCol="0">
                <a:spAutoFit/>
              </a:bodyPr>
              <a:p>
                <a:r>
                  <a:rPr lang="en-US" altLang="zh-CN" sz="1000" dirty="0"/>
                  <a:t>16:41:56</a:t>
                </a:r>
                <a:endParaRPr lang="zh-CN" altLang="en-US" sz="1000" dirty="0"/>
              </a:p>
            </p:txBody>
          </p:sp>
          <p:cxnSp>
            <p:nvCxnSpPr>
              <p:cNvPr id="157" name="直接连接符 156"/>
              <p:cNvCxnSpPr/>
              <p:nvPr/>
            </p:nvCxnSpPr>
            <p:spPr>
              <a:xfrm flipV="1">
                <a:off x="9495" y="9862"/>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8" name="文本框 157"/>
              <p:cNvSpPr txBox="1"/>
              <p:nvPr/>
            </p:nvSpPr>
            <p:spPr>
              <a:xfrm>
                <a:off x="16917" y="9659"/>
                <a:ext cx="1083" cy="950"/>
              </a:xfrm>
              <a:prstGeom prst="rect">
                <a:avLst/>
              </a:prstGeom>
              <a:noFill/>
            </p:spPr>
            <p:txBody>
              <a:bodyPr wrap="square" rtlCol="0">
                <a:spAutoFit/>
              </a:bodyPr>
              <a:p>
                <a:r>
                  <a:rPr lang="en-US" altLang="zh-CN" sz="1000" dirty="0"/>
                  <a:t>16:38:57</a:t>
                </a:r>
                <a:endParaRPr lang="zh-CN" altLang="en-US" sz="1000" dirty="0"/>
              </a:p>
            </p:txBody>
          </p:sp>
          <p:cxnSp>
            <p:nvCxnSpPr>
              <p:cNvPr id="159" name="直接连接符 158"/>
              <p:cNvCxnSpPr/>
              <p:nvPr/>
            </p:nvCxnSpPr>
            <p:spPr>
              <a:xfrm flipV="1">
                <a:off x="9495" y="6261"/>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16917" y="6058"/>
                <a:ext cx="1083" cy="950"/>
              </a:xfrm>
              <a:prstGeom prst="rect">
                <a:avLst/>
              </a:prstGeom>
              <a:noFill/>
            </p:spPr>
            <p:txBody>
              <a:bodyPr wrap="square" rtlCol="0">
                <a:spAutoFit/>
              </a:bodyPr>
              <a:p>
                <a:r>
                  <a:rPr lang="en-US" altLang="zh-CN" sz="1000" dirty="0"/>
                  <a:t>16:21:27</a:t>
                </a:r>
                <a:endParaRPr lang="zh-CN" altLang="en-US" sz="1000" dirty="0"/>
              </a:p>
            </p:txBody>
          </p:sp>
          <p:sp>
            <p:nvSpPr>
              <p:cNvPr id="161" name="矩形 160"/>
              <p:cNvSpPr/>
              <p:nvPr/>
            </p:nvSpPr>
            <p:spPr>
              <a:xfrm>
                <a:off x="12714" y="5939"/>
                <a:ext cx="891" cy="321"/>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000" b="1" dirty="0">
                    <a:solidFill>
                      <a:schemeClr val="tx1"/>
                    </a:solidFill>
                  </a:rPr>
                  <a:t>2 min</a:t>
                </a:r>
                <a:endParaRPr lang="zh-CN" altLang="en-US" sz="1000" b="1" dirty="0">
                  <a:solidFill>
                    <a:schemeClr val="tx1"/>
                  </a:solidFill>
                </a:endParaRPr>
              </a:p>
            </p:txBody>
          </p:sp>
          <p:sp>
            <p:nvSpPr>
              <p:cNvPr id="162" name="文本框 161"/>
              <p:cNvSpPr txBox="1"/>
              <p:nvPr/>
            </p:nvSpPr>
            <p:spPr>
              <a:xfrm>
                <a:off x="13953" y="8785"/>
                <a:ext cx="930" cy="878"/>
              </a:xfrm>
              <a:prstGeom prst="rect">
                <a:avLst/>
              </a:prstGeom>
              <a:noFill/>
            </p:spPr>
            <p:txBody>
              <a:bodyPr wrap="square" rtlCol="0">
                <a:spAutoFit/>
              </a:bodyPr>
              <a:p>
                <a:r>
                  <a:rPr lang="en-US" altLang="zh-CN" dirty="0"/>
                  <a:t>……</a:t>
                </a:r>
                <a:endParaRPr lang="zh-CN" altLang="en-US" dirty="0"/>
              </a:p>
            </p:txBody>
          </p:sp>
          <p:cxnSp>
            <p:nvCxnSpPr>
              <p:cNvPr id="163" name="直接连接符 162"/>
              <p:cNvCxnSpPr/>
              <p:nvPr/>
            </p:nvCxnSpPr>
            <p:spPr>
              <a:xfrm flipV="1">
                <a:off x="9495" y="6593"/>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16917" y="6390"/>
                <a:ext cx="1083" cy="950"/>
              </a:xfrm>
              <a:prstGeom prst="rect">
                <a:avLst/>
              </a:prstGeom>
              <a:noFill/>
            </p:spPr>
            <p:txBody>
              <a:bodyPr wrap="square" rtlCol="0">
                <a:spAutoFit/>
              </a:bodyPr>
              <a:p>
                <a:r>
                  <a:rPr lang="en-US" altLang="zh-CN" sz="1000" dirty="0"/>
                  <a:t>16:21:38</a:t>
                </a:r>
                <a:endParaRPr lang="zh-CN" altLang="en-US" sz="1000" dirty="0"/>
              </a:p>
            </p:txBody>
          </p:sp>
          <p:cxnSp>
            <p:nvCxnSpPr>
              <p:cNvPr id="165" name="直接连接符 164"/>
              <p:cNvCxnSpPr/>
              <p:nvPr/>
            </p:nvCxnSpPr>
            <p:spPr>
              <a:xfrm flipV="1">
                <a:off x="9495" y="6921"/>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6917" y="6718"/>
                <a:ext cx="1083" cy="950"/>
              </a:xfrm>
              <a:prstGeom prst="rect">
                <a:avLst/>
              </a:prstGeom>
              <a:noFill/>
            </p:spPr>
            <p:txBody>
              <a:bodyPr wrap="square" rtlCol="0">
                <a:spAutoFit/>
              </a:bodyPr>
              <a:p>
                <a:r>
                  <a:rPr lang="en-US" altLang="zh-CN" sz="1000" dirty="0"/>
                  <a:t>16:21:39</a:t>
                </a:r>
                <a:endParaRPr lang="zh-CN" altLang="en-US" sz="1000" dirty="0"/>
              </a:p>
            </p:txBody>
          </p:sp>
          <p:cxnSp>
            <p:nvCxnSpPr>
              <p:cNvPr id="167" name="直接连接符 166"/>
              <p:cNvCxnSpPr/>
              <p:nvPr/>
            </p:nvCxnSpPr>
            <p:spPr>
              <a:xfrm flipV="1">
                <a:off x="9495" y="7255"/>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68" name="文本框 167"/>
              <p:cNvSpPr txBox="1"/>
              <p:nvPr/>
            </p:nvSpPr>
            <p:spPr>
              <a:xfrm>
                <a:off x="16917" y="7051"/>
                <a:ext cx="1083" cy="950"/>
              </a:xfrm>
              <a:prstGeom prst="rect">
                <a:avLst/>
              </a:prstGeom>
              <a:noFill/>
            </p:spPr>
            <p:txBody>
              <a:bodyPr wrap="square" rtlCol="0">
                <a:spAutoFit/>
              </a:bodyPr>
              <a:p>
                <a:r>
                  <a:rPr lang="en-US" altLang="zh-CN" sz="1000" dirty="0"/>
                  <a:t>16:21:44</a:t>
                </a:r>
                <a:endParaRPr lang="zh-CN" altLang="en-US" sz="1000" dirty="0"/>
              </a:p>
            </p:txBody>
          </p:sp>
          <p:cxnSp>
            <p:nvCxnSpPr>
              <p:cNvPr id="169" name="直接连接符 168"/>
              <p:cNvCxnSpPr/>
              <p:nvPr/>
            </p:nvCxnSpPr>
            <p:spPr>
              <a:xfrm flipV="1">
                <a:off x="9495" y="7582"/>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70" name="文本框 169"/>
              <p:cNvSpPr txBox="1"/>
              <p:nvPr/>
            </p:nvSpPr>
            <p:spPr>
              <a:xfrm>
                <a:off x="16917" y="7379"/>
                <a:ext cx="1083" cy="950"/>
              </a:xfrm>
              <a:prstGeom prst="rect">
                <a:avLst/>
              </a:prstGeom>
              <a:noFill/>
            </p:spPr>
            <p:txBody>
              <a:bodyPr wrap="square" rtlCol="0">
                <a:spAutoFit/>
              </a:bodyPr>
              <a:p>
                <a:r>
                  <a:rPr lang="en-US" altLang="zh-CN" sz="1000" dirty="0"/>
                  <a:t>16:22:16</a:t>
                </a:r>
                <a:endParaRPr lang="zh-CN" altLang="en-US" sz="1000" dirty="0"/>
              </a:p>
            </p:txBody>
          </p:sp>
          <p:sp>
            <p:nvSpPr>
              <p:cNvPr id="171" name="文本框 170"/>
              <p:cNvSpPr txBox="1"/>
              <p:nvPr/>
            </p:nvSpPr>
            <p:spPr>
              <a:xfrm>
                <a:off x="15012" y="3919"/>
                <a:ext cx="1082" cy="950"/>
              </a:xfrm>
              <a:prstGeom prst="rect">
                <a:avLst/>
              </a:prstGeom>
              <a:noFill/>
              <a:ln>
                <a:solidFill>
                  <a:schemeClr val="accent1"/>
                </a:solidFill>
              </a:ln>
            </p:spPr>
            <p:txBody>
              <a:bodyPr wrap="square" rtlCol="0">
                <a:spAutoFit/>
              </a:bodyPr>
              <a:p>
                <a:pPr algn="ctr"/>
                <a:r>
                  <a:rPr lang="en-US" altLang="zh-CN" sz="1000" dirty="0"/>
                  <a:t>EBG1</a:t>
                </a:r>
                <a:endParaRPr lang="en-US" altLang="zh-CN" sz="1000" dirty="0"/>
              </a:p>
              <a:p>
                <a:pPr algn="ctr"/>
                <a:r>
                  <a:rPr lang="en-US" altLang="zh-CN" sz="1000" dirty="0"/>
                  <a:t>Shutter</a:t>
                </a:r>
                <a:endParaRPr lang="zh-CN" altLang="en-US" sz="1000" dirty="0"/>
              </a:p>
            </p:txBody>
          </p:sp>
          <p:cxnSp>
            <p:nvCxnSpPr>
              <p:cNvPr id="172" name="直接连接符 171"/>
              <p:cNvCxnSpPr/>
              <p:nvPr/>
            </p:nvCxnSpPr>
            <p:spPr>
              <a:xfrm flipV="1">
                <a:off x="9495" y="7927"/>
                <a:ext cx="7422"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6917" y="7724"/>
                <a:ext cx="1083" cy="950"/>
              </a:xfrm>
              <a:prstGeom prst="rect">
                <a:avLst/>
              </a:prstGeom>
              <a:noFill/>
            </p:spPr>
            <p:txBody>
              <a:bodyPr wrap="square" rtlCol="0">
                <a:spAutoFit/>
              </a:bodyPr>
              <a:p>
                <a:r>
                  <a:rPr lang="en-US" altLang="zh-CN" sz="1000" dirty="0"/>
                  <a:t>16:23:05</a:t>
                </a:r>
                <a:endParaRPr lang="zh-CN" altLang="en-US" sz="1000" dirty="0"/>
              </a:p>
            </p:txBody>
          </p:sp>
          <p:sp>
            <p:nvSpPr>
              <p:cNvPr id="174" name="矩形 173"/>
              <p:cNvSpPr/>
              <p:nvPr/>
            </p:nvSpPr>
            <p:spPr>
              <a:xfrm>
                <a:off x="15012" y="7588"/>
                <a:ext cx="1075" cy="321"/>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000" b="1" dirty="0">
                    <a:solidFill>
                      <a:schemeClr val="tx1"/>
                    </a:solidFill>
                  </a:rPr>
                  <a:t>50 sec</a:t>
                </a:r>
                <a:endParaRPr lang="zh-CN" altLang="en-US" sz="1000" b="1" dirty="0">
                  <a:solidFill>
                    <a:schemeClr val="tx1"/>
                  </a:solidFill>
                </a:endParaRPr>
              </a:p>
            </p:txBody>
          </p:sp>
          <p:sp>
            <p:nvSpPr>
              <p:cNvPr id="175" name="文本框 174"/>
              <p:cNvSpPr txBox="1"/>
              <p:nvPr/>
            </p:nvSpPr>
            <p:spPr>
              <a:xfrm>
                <a:off x="15020" y="8785"/>
                <a:ext cx="930" cy="878"/>
              </a:xfrm>
              <a:prstGeom prst="rect">
                <a:avLst/>
              </a:prstGeom>
              <a:noFill/>
            </p:spPr>
            <p:txBody>
              <a:bodyPr wrap="square" rtlCol="0">
                <a:spAutoFit/>
              </a:bodyPr>
              <a:p>
                <a:r>
                  <a:rPr lang="en-US" altLang="zh-CN" dirty="0"/>
                  <a:t>……</a:t>
                </a:r>
                <a:endParaRPr lang="zh-CN" altLang="en-US" dirty="0"/>
              </a:p>
            </p:txBody>
          </p:sp>
          <p:sp>
            <p:nvSpPr>
              <p:cNvPr id="176" name="文本框 175"/>
              <p:cNvSpPr txBox="1"/>
              <p:nvPr/>
            </p:nvSpPr>
            <p:spPr>
              <a:xfrm>
                <a:off x="16087" y="8785"/>
                <a:ext cx="930" cy="878"/>
              </a:xfrm>
              <a:prstGeom prst="rect">
                <a:avLst/>
              </a:prstGeom>
              <a:noFill/>
            </p:spPr>
            <p:txBody>
              <a:bodyPr wrap="square" rtlCol="0">
                <a:spAutoFit/>
              </a:bodyPr>
              <a:p>
                <a:r>
                  <a:rPr lang="en-US" altLang="zh-CN" dirty="0"/>
                  <a:t>……</a:t>
                </a:r>
                <a:endParaRPr lang="zh-CN" altLang="en-US" dirty="0"/>
              </a:p>
            </p:txBody>
          </p:sp>
          <p:sp>
            <p:nvSpPr>
              <p:cNvPr id="177" name="文本框 176"/>
              <p:cNvSpPr txBox="1"/>
              <p:nvPr/>
            </p:nvSpPr>
            <p:spPr>
              <a:xfrm>
                <a:off x="12886" y="8785"/>
                <a:ext cx="930" cy="878"/>
              </a:xfrm>
              <a:prstGeom prst="rect">
                <a:avLst/>
              </a:prstGeom>
              <a:noFill/>
            </p:spPr>
            <p:txBody>
              <a:bodyPr wrap="square" rtlCol="0">
                <a:spAutoFit/>
              </a:bodyPr>
              <a:p>
                <a:r>
                  <a:rPr lang="en-US" altLang="zh-CN" dirty="0"/>
                  <a:t>……</a:t>
                </a:r>
                <a:endParaRPr lang="zh-CN" altLang="en-US" dirty="0"/>
              </a:p>
            </p:txBody>
          </p:sp>
          <p:sp>
            <p:nvSpPr>
              <p:cNvPr id="178" name="文本框 177"/>
              <p:cNvSpPr txBox="1"/>
              <p:nvPr/>
            </p:nvSpPr>
            <p:spPr>
              <a:xfrm>
                <a:off x="11819" y="8785"/>
                <a:ext cx="930" cy="878"/>
              </a:xfrm>
              <a:prstGeom prst="rect">
                <a:avLst/>
              </a:prstGeom>
              <a:noFill/>
            </p:spPr>
            <p:txBody>
              <a:bodyPr wrap="square" rtlCol="0">
                <a:spAutoFit/>
              </a:bodyPr>
              <a:p>
                <a:r>
                  <a:rPr lang="en-US" altLang="zh-CN" dirty="0"/>
                  <a:t>……</a:t>
                </a:r>
                <a:endParaRPr lang="zh-CN" altLang="en-US" dirty="0"/>
              </a:p>
            </p:txBody>
          </p:sp>
          <p:sp>
            <p:nvSpPr>
              <p:cNvPr id="179" name="文本框 178"/>
              <p:cNvSpPr txBox="1"/>
              <p:nvPr/>
            </p:nvSpPr>
            <p:spPr>
              <a:xfrm>
                <a:off x="8468" y="6963"/>
                <a:ext cx="969" cy="1097"/>
              </a:xfrm>
              <a:prstGeom prst="rect">
                <a:avLst/>
              </a:prstGeom>
              <a:noFill/>
            </p:spPr>
            <p:txBody>
              <a:bodyPr wrap="square" rtlCol="0">
                <a:spAutoFit/>
              </a:bodyPr>
              <a:p>
                <a:pPr algn="ctr"/>
                <a:r>
                  <a:rPr lang="en-US" altLang="zh-CN" sz="1200" dirty="0"/>
                  <a:t>Step2</a:t>
                </a:r>
                <a:endParaRPr lang="en-US" altLang="zh-CN" sz="1200" dirty="0"/>
              </a:p>
              <a:p>
                <a:pPr algn="ctr"/>
                <a:r>
                  <a:rPr lang="en-US" altLang="zh-CN" sz="1200" dirty="0"/>
                  <a:t>SIO2</a:t>
                </a:r>
                <a:endParaRPr lang="zh-CN" altLang="en-US" sz="1200" dirty="0"/>
              </a:p>
            </p:txBody>
          </p:sp>
          <p:sp>
            <p:nvSpPr>
              <p:cNvPr id="180" name="椭圆 179"/>
              <p:cNvSpPr/>
              <p:nvPr/>
            </p:nvSpPr>
            <p:spPr>
              <a:xfrm>
                <a:off x="13391" y="5207"/>
                <a:ext cx="2044" cy="689"/>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dirty="0">
                    <a:solidFill>
                      <a:srgbClr val="FF0000"/>
                    </a:solidFill>
                  </a:rPr>
                  <a:t>工作时间满足预设值</a:t>
                </a:r>
                <a:endParaRPr lang="zh-CN" altLang="en-US" sz="1100" dirty="0">
                  <a:solidFill>
                    <a:srgbClr val="FF0000"/>
                  </a:solidFill>
                </a:endParaRPr>
              </a:p>
            </p:txBody>
          </p:sp>
          <p:cxnSp>
            <p:nvCxnSpPr>
              <p:cNvPr id="181" name="连接符: 肘形 118"/>
              <p:cNvCxnSpPr>
                <a:stCxn id="161" idx="0"/>
                <a:endCxn id="180" idx="2"/>
              </p:cNvCxnSpPr>
              <p:nvPr/>
            </p:nvCxnSpPr>
            <p:spPr>
              <a:xfrm rot="16200000">
                <a:off x="13082" y="5630"/>
                <a:ext cx="387" cy="231"/>
              </a:xfrm>
              <a:prstGeom prst="bentConnector2">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827" y="6827"/>
                <a:ext cx="2173" cy="689"/>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dirty="0">
                    <a:solidFill>
                      <a:srgbClr val="FF0000"/>
                    </a:solidFill>
                  </a:rPr>
                  <a:t>工作时间满足预设值</a:t>
                </a:r>
                <a:endParaRPr lang="zh-CN" altLang="en-US" sz="1100" dirty="0">
                  <a:solidFill>
                    <a:srgbClr val="FF0000"/>
                  </a:solidFill>
                </a:endParaRPr>
              </a:p>
            </p:txBody>
          </p:sp>
          <p:cxnSp>
            <p:nvCxnSpPr>
              <p:cNvPr id="183" name="连接符: 肘形 121"/>
              <p:cNvCxnSpPr>
                <a:stCxn id="174" idx="0"/>
                <a:endCxn id="182" idx="2"/>
              </p:cNvCxnSpPr>
              <p:nvPr/>
            </p:nvCxnSpPr>
            <p:spPr>
              <a:xfrm rot="16200000">
                <a:off x="15481" y="7242"/>
                <a:ext cx="416" cy="277"/>
              </a:xfrm>
              <a:prstGeom prst="bentConnector2">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84" name="椭圆 183"/>
              <p:cNvSpPr/>
              <p:nvPr/>
            </p:nvSpPr>
            <p:spPr>
              <a:xfrm>
                <a:off x="10304" y="8387"/>
                <a:ext cx="1696" cy="689"/>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dirty="0">
                    <a:solidFill>
                      <a:srgbClr val="FF0000"/>
                    </a:solidFill>
                  </a:rPr>
                  <a:t>全程开启</a:t>
                </a:r>
                <a:endParaRPr lang="zh-CN" altLang="en-US" sz="1100" dirty="0">
                  <a:solidFill>
                    <a:srgbClr val="FF0000"/>
                  </a:solidFill>
                </a:endParaRPr>
              </a:p>
            </p:txBody>
          </p:sp>
          <p:sp>
            <p:nvSpPr>
              <p:cNvPr id="185" name="椭圆 184"/>
              <p:cNvSpPr/>
              <p:nvPr/>
            </p:nvSpPr>
            <p:spPr>
              <a:xfrm>
                <a:off x="11561" y="6698"/>
                <a:ext cx="2044" cy="999"/>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100" dirty="0">
                    <a:solidFill>
                      <a:srgbClr val="FF0000"/>
                    </a:solidFill>
                  </a:rPr>
                  <a:t>Lon</a:t>
                </a:r>
                <a:r>
                  <a:rPr lang="zh-CN" altLang="en-US" sz="1100" dirty="0">
                    <a:solidFill>
                      <a:srgbClr val="FF0000"/>
                    </a:solidFill>
                  </a:rPr>
                  <a:t>开启时间必须涵盖</a:t>
                </a:r>
                <a:r>
                  <a:rPr lang="en-US" altLang="zh-CN" sz="1100" dirty="0" err="1">
                    <a:solidFill>
                      <a:srgbClr val="FF0000"/>
                    </a:solidFill>
                  </a:rPr>
                  <a:t>lon</a:t>
                </a:r>
                <a:r>
                  <a:rPr lang="en-US" altLang="zh-CN" sz="1100" dirty="0">
                    <a:solidFill>
                      <a:srgbClr val="FF0000"/>
                    </a:solidFill>
                  </a:rPr>
                  <a:t> shutter</a:t>
                </a:r>
                <a:endParaRPr lang="zh-CN" altLang="en-US" sz="1100" dirty="0">
                  <a:solidFill>
                    <a:srgbClr val="FF0000"/>
                  </a:solidFill>
                </a:endParaRPr>
              </a:p>
            </p:txBody>
          </p:sp>
          <p:cxnSp>
            <p:nvCxnSpPr>
              <p:cNvPr id="186" name="连接符: 肘形 127"/>
              <p:cNvCxnSpPr>
                <a:stCxn id="136" idx="2"/>
                <a:endCxn id="185" idx="0"/>
              </p:cNvCxnSpPr>
              <p:nvPr/>
            </p:nvCxnSpPr>
            <p:spPr>
              <a:xfrm rot="5400000" flipV="1">
                <a:off x="12185" y="6300"/>
                <a:ext cx="438" cy="358"/>
              </a:xfrm>
              <a:prstGeom prst="bentConnector3">
                <a:avLst>
                  <a:gd name="adj1" fmla="val 50000"/>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87" name="椭圆 186"/>
              <p:cNvSpPr/>
              <p:nvPr/>
            </p:nvSpPr>
            <p:spPr>
              <a:xfrm>
                <a:off x="13422" y="8302"/>
                <a:ext cx="3030" cy="554"/>
              </a:xfrm>
              <a:prstGeom prst="ellipse">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100" dirty="0">
                    <a:solidFill>
                      <a:srgbClr val="FF0000"/>
                    </a:solidFill>
                  </a:rPr>
                  <a:t>Emission</a:t>
                </a:r>
                <a:r>
                  <a:rPr lang="zh-CN" altLang="en-US" sz="1100" dirty="0">
                    <a:solidFill>
                      <a:srgbClr val="FF0000"/>
                    </a:solidFill>
                  </a:rPr>
                  <a:t>开启时间必须涵盖</a:t>
                </a:r>
                <a:r>
                  <a:rPr lang="en-US" altLang="zh-CN" sz="1100" dirty="0">
                    <a:solidFill>
                      <a:srgbClr val="FF0000"/>
                    </a:solidFill>
                  </a:rPr>
                  <a:t> Shutter</a:t>
                </a:r>
                <a:endParaRPr lang="zh-CN" altLang="en-US" sz="1100" dirty="0">
                  <a:solidFill>
                    <a:srgbClr val="FF0000"/>
                  </a:solidFill>
                </a:endParaRPr>
              </a:p>
            </p:txBody>
          </p:sp>
          <p:cxnSp>
            <p:nvCxnSpPr>
              <p:cNvPr id="188" name="连接符: 肘形 132"/>
              <p:cNvCxnSpPr>
                <a:stCxn id="134" idx="2"/>
                <a:endCxn id="187" idx="0"/>
              </p:cNvCxnSpPr>
              <p:nvPr/>
            </p:nvCxnSpPr>
            <p:spPr>
              <a:xfrm rot="5400000" flipV="1">
                <a:off x="14437" y="7802"/>
                <a:ext cx="364" cy="636"/>
              </a:xfrm>
              <a:prstGeom prst="bentConnector3">
                <a:avLst>
                  <a:gd name="adj1" fmla="val 50000"/>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189" name="图片 188"/>
            <p:cNvPicPr>
              <a:picLocks noChangeAspect="1"/>
            </p:cNvPicPr>
            <p:nvPr/>
          </p:nvPicPr>
          <p:blipFill>
            <a:blip r:embed="rId3">
              <a:grayscl/>
            </a:blip>
            <a:stretch>
              <a:fillRect/>
            </a:stretch>
          </p:blipFill>
          <p:spPr>
            <a:xfrm>
              <a:off x="3385" y="3126"/>
              <a:ext cx="4509" cy="4345"/>
            </a:xfrm>
            <a:prstGeom prst="rect">
              <a:avLst/>
            </a:prstGeom>
          </p:spPr>
        </p:pic>
        <p:grpSp>
          <p:nvGrpSpPr>
            <p:cNvPr id="190" name="组合 189"/>
            <p:cNvGrpSpPr/>
            <p:nvPr/>
          </p:nvGrpSpPr>
          <p:grpSpPr>
            <a:xfrm>
              <a:off x="8482" y="7099"/>
              <a:ext cx="934" cy="942"/>
              <a:chOff x="6450" y="3356"/>
              <a:chExt cx="1830" cy="1875"/>
            </a:xfrm>
          </p:grpSpPr>
          <p:sp>
            <p:nvSpPr>
              <p:cNvPr id="191" name="箭头: 右 22"/>
              <p:cNvSpPr/>
              <p:nvPr/>
            </p:nvSpPr>
            <p:spPr>
              <a:xfrm>
                <a:off x="6450" y="3356"/>
                <a:ext cx="1830" cy="18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2" name="文本框 191"/>
              <p:cNvSpPr txBox="1"/>
              <p:nvPr/>
            </p:nvSpPr>
            <p:spPr>
              <a:xfrm>
                <a:off x="6450" y="3883"/>
                <a:ext cx="1830" cy="797"/>
              </a:xfrm>
              <a:prstGeom prst="rect">
                <a:avLst/>
              </a:prstGeom>
              <a:noFill/>
            </p:spPr>
            <p:txBody>
              <a:bodyPr wrap="square" rtlCol="0">
                <a:spAutoFit/>
              </a:bodyPr>
              <a:p>
                <a:r>
                  <a:rPr lang="zh-CN" altLang="en-US" sz="800" dirty="0"/>
                  <a:t>工艺流程</a:t>
                </a:r>
                <a:endParaRPr lang="zh-CN" altLang="en-US" sz="800" dirty="0"/>
              </a:p>
            </p:txBody>
          </p:sp>
        </p:grpSp>
      </p:grpSp>
      <p:pic>
        <p:nvPicPr>
          <p:cNvPr id="198" name="图片 197"/>
          <p:cNvPicPr>
            <a:picLocks noChangeAspect="1"/>
          </p:cNvPicPr>
          <p:nvPr/>
        </p:nvPicPr>
        <p:blipFill>
          <a:blip r:embed="rId4"/>
          <a:stretch>
            <a:fillRect/>
          </a:stretch>
        </p:blipFill>
        <p:spPr>
          <a:xfrm>
            <a:off x="676275" y="5139690"/>
            <a:ext cx="3609975" cy="1582420"/>
          </a:xfrm>
          <a:prstGeom prst="rect">
            <a:avLst/>
          </a:prstGeom>
        </p:spPr>
      </p:pic>
      <p:sp>
        <p:nvSpPr>
          <p:cNvPr id="199" name="文本框 198"/>
          <p:cNvSpPr txBox="1"/>
          <p:nvPr/>
        </p:nvSpPr>
        <p:spPr>
          <a:xfrm>
            <a:off x="340360" y="2945130"/>
            <a:ext cx="638810" cy="1198880"/>
          </a:xfrm>
          <a:prstGeom prst="rect">
            <a:avLst/>
          </a:prstGeom>
          <a:noFill/>
        </p:spPr>
        <p:txBody>
          <a:bodyPr wrap="square" rtlCol="0">
            <a:spAutoFit/>
          </a:bodyPr>
          <a:p>
            <a:r>
              <a:rPr lang="zh-CN" altLang="en-US"/>
              <a:t>工序</a:t>
            </a:r>
            <a:r>
              <a:rPr lang="zh-CN" altLang="en-US"/>
              <a:t>文件</a:t>
            </a:r>
            <a:endParaRPr lang="zh-CN" altLang="en-US"/>
          </a:p>
        </p:txBody>
      </p:sp>
      <p:sp>
        <p:nvSpPr>
          <p:cNvPr id="200" name="文本框 199"/>
          <p:cNvSpPr txBox="1"/>
          <p:nvPr/>
        </p:nvSpPr>
        <p:spPr>
          <a:xfrm>
            <a:off x="37465" y="5034280"/>
            <a:ext cx="638810" cy="1753235"/>
          </a:xfrm>
          <a:prstGeom prst="rect">
            <a:avLst/>
          </a:prstGeom>
          <a:noFill/>
        </p:spPr>
        <p:txBody>
          <a:bodyPr wrap="square" rtlCol="0">
            <a:spAutoFit/>
          </a:bodyPr>
          <a:p>
            <a:r>
              <a:rPr lang="zh-CN" altLang="en-US"/>
              <a:t>工艺采样</a:t>
            </a:r>
            <a:r>
              <a:rPr lang="zh-CN" altLang="en-US"/>
              <a:t>文件</a:t>
            </a:r>
            <a:endParaRPr lang="zh-CN" altLang="en-US"/>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5990,&quot;width&quot;:11457}"/>
</p:tagLst>
</file>

<file path=ppt/tags/tag10.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11.xml><?xml version="1.0" encoding="utf-8"?>
<p:tagLst xmlns:p="http://schemas.openxmlformats.org/presentationml/2006/main">
  <p:tag name="KSO_WM_UNIT_PLACING_PICTURE_USER_VIEWPORT" val="{&quot;height&quot;:5508,&quot;width&quot;:6998}"/>
</p:tagLst>
</file>

<file path=ppt/tags/tag12.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13.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14.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2.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3.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4.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5.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6.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7.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8.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ags/tag9.xml><?xml version="1.0" encoding="utf-8"?>
<p:tagLst xmlns:p="http://schemas.openxmlformats.org/presentationml/2006/main">
  <p:tag name="KSO_WM_UNIT_NOCLEAR" val="0"/>
  <p:tag name="KSO_WM_UNIT_VALUE" val="413"/>
  <p:tag name="KSO_WM_UNIT_HIGHLIGHT" val="0"/>
  <p:tag name="KSO_WM_UNIT_COMPATIBLE" val="0"/>
  <p:tag name="KSO_WM_UNIT_DIAGRAM_ISNUMVISUAL" val="0"/>
  <p:tag name="KSO_WM_UNIT_DIAGRAM_ISREFERUNIT" val="0"/>
  <p:tag name="KSO_WM_UNIT_TYPE" val="f"/>
  <p:tag name="KSO_WM_UNIT_INDEX" val="1"/>
  <p:tag name="KSO_WM_UNIT_ID" val="diagram20202570_1*f*1"/>
  <p:tag name="KSO_WM_TEMPLATE_CATEGORY" val="diagram"/>
  <p:tag name="KSO_WM_TEMPLATE_INDEX" val="20202570"/>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4721</Words>
  <Application>WPS 演示</Application>
  <PresentationFormat>宽屏</PresentationFormat>
  <Paragraphs>474</Paragraphs>
  <Slides>23</Slides>
  <Notes>12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23</vt:i4>
      </vt:variant>
    </vt:vector>
  </HeadingPairs>
  <TitlesOfParts>
    <vt:vector size="37" baseType="lpstr">
      <vt:lpstr>Arial</vt:lpstr>
      <vt:lpstr>宋体</vt:lpstr>
      <vt:lpstr>Wingdings</vt:lpstr>
      <vt:lpstr>等线</vt:lpstr>
      <vt:lpstr>Helvetica Neue Medium</vt:lpstr>
      <vt:lpstr>黑体</vt:lpstr>
      <vt:lpstr>微软雅黑</vt:lpstr>
      <vt:lpstr>Verdana</vt:lpstr>
      <vt:lpstr>Times New Roman</vt:lpstr>
      <vt:lpstr>Arial Unicode MS</vt:lpstr>
      <vt:lpstr>等线 Light</vt:lpstr>
      <vt:lpstr>Calibri</vt:lpstr>
      <vt:lpstr>Office 主题​​</vt:lpstr>
      <vt:lpstr>1_Office 主题​​</vt:lpstr>
      <vt:lpstr>PowerPoint 演示文稿</vt:lpstr>
      <vt:lpstr>PowerPoint 演示文稿</vt:lpstr>
      <vt:lpstr>卡尔蔡司：AR镀膜质量大数据分析</vt:lpstr>
      <vt:lpstr>为什么要引入大数据系统——镀膜质量监控、追溯和分析的需求</vt:lpstr>
      <vt:lpstr>PowerPoint 演示文稿</vt:lpstr>
      <vt:lpstr>AR镀膜工序流程介绍</vt:lpstr>
      <vt:lpstr>AR镀膜工序大数据分析流程</vt:lpstr>
      <vt:lpstr>PowerPoint 演示文稿</vt:lpstr>
      <vt:lpstr>生产过程简述</vt:lpstr>
      <vt:lpstr>蔡司面临的问题&amp;痛点</vt:lpstr>
      <vt:lpstr>PowerPoint 演示文稿</vt:lpstr>
      <vt:lpstr>解决方案</vt:lpstr>
      <vt:lpstr>PowerPoint 演示文稿</vt:lpstr>
      <vt:lpstr>解决方案</vt:lpstr>
      <vt:lpstr>解决方案</vt:lpstr>
      <vt:lpstr>解决方案</vt:lpstr>
      <vt:lpstr>解决方案</vt:lpstr>
      <vt:lpstr>PowerPoint 演示文稿</vt:lpstr>
      <vt:lpstr>解决方案</vt:lpstr>
      <vt:lpstr>解决方案</vt:lpstr>
      <vt:lpstr>解决方案</vt:lpstr>
      <vt:lpstr>大数据平台建设总体推进计划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Troy Chen</dc:creator>
  <cp:lastModifiedBy>15974</cp:lastModifiedBy>
  <cp:revision>371</cp:revision>
  <dcterms:created xsi:type="dcterms:W3CDTF">2020-12-02T02:03:00Z</dcterms:created>
  <dcterms:modified xsi:type="dcterms:W3CDTF">2021-08-11T14:00:49Z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800E05847B854B07AB16FCE6282B60BB</vt:lpwstr>
  </property>
  <property fmtid="{D5CDD505-2E9C-101B-9397-08002B2CF9AE}" pid="3" name="KSOProductBuildVer">
    <vt:lpwstr>2052-11.1.0.10314</vt:lpwstr>
  </property>
</Properties>
</file>